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074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6E0F-E591-48C4-A891-7CEFEF5A98A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54576BB-18E9-4BD8-ADF6-C03A04FA26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6E0F-E591-48C4-A891-7CEFEF5A98A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576BB-18E9-4BD8-ADF6-C03A04FA26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6E0F-E591-48C4-A891-7CEFEF5A98A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576BB-18E9-4BD8-ADF6-C03A04FA26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6E0F-E591-48C4-A891-7CEFEF5A98A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576BB-18E9-4BD8-ADF6-C03A04FA26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6E0F-E591-48C4-A891-7CEFEF5A98A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54576BB-18E9-4BD8-ADF6-C03A04FA26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6E0F-E591-48C4-A891-7CEFEF5A98A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576BB-18E9-4BD8-ADF6-C03A04FA26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6E0F-E591-48C4-A891-7CEFEF5A98A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576BB-18E9-4BD8-ADF6-C03A04FA26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6E0F-E591-48C4-A891-7CEFEF5A98A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576BB-18E9-4BD8-ADF6-C03A04FA26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6E0F-E591-48C4-A891-7CEFEF5A98A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576BB-18E9-4BD8-ADF6-C03A04FA26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6E0F-E591-48C4-A891-7CEFEF5A98A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576BB-18E9-4BD8-ADF6-C03A04FA26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6E0F-E591-48C4-A891-7CEFEF5A98A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54576BB-18E9-4BD8-ADF6-C03A04FA26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7E26E0F-E591-48C4-A891-7CEFEF5A98A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54576BB-18E9-4BD8-ADF6-C03A04FA26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s1.kameshkovo.vo.fcior.edu.ru/folder15/1_21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yandex.ru/yandsearch?img_url=http://semenov-school2-nn.edusite.ru/images/p35_risunok20.jpg&amp;iorient=&amp;ih=&amp;icolor=&amp;site=&amp;text=%D1%84%D0%B3%D0%BE%D1%81%20%D0%B2%D1%82%D0%BE%D1%80%D0%BE%D0%B3%D0%BE%20%D0%BF%D0%BE%D0%BA%D0%BE%D0%BB%D0%B5%D0%BD%D0%B8%D1%8F%20%D0%BE%D1%81%D0%BD%D0%BE%D0%B2%D0%BD%D0%B0%D1%8F%20%D1%88%D0%BA%D0%BE%D0%BB%D0%B0&amp;iw=&amp;wp=&amp;pos=13&amp;recent=&amp;type=&amp;isize=&amp;rpt=simage&amp;itype=&amp;nojs=1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.yandex.ru/yandsearch?img_url=http://sky24.ru/sites/default/files/styles/analytics-in-news/public/analytics/history.jpg&amp;iorient=&amp;ih=&amp;icolor=&amp;p=16&amp;site=&amp;text=%D1%84%D0%B3%D0%BE%D1%81%20%D0%B2%D1%82%D0%BE%D1%80%D0%BE%D0%B3%D0%BE%20%D0%BF%D0%BE%D0%BA%D0%BE%D0%BB%D0%B5%D0%BD%D0%B8%D1%8F%20%D0%BE%D1%81%D0%BD%D0%BE%D0%B2%D0%BD%D0%B0%D1%8F%20%D1%88%D0%BA%D0%BE%D0%BB%D0%B0&amp;iw=&amp;wp=&amp;pos=501&amp;recent=&amp;type=&amp;isize=&amp;rpt=simage&amp;itype=&amp;nojs=1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4786322"/>
            <a:ext cx="6400800" cy="1643074"/>
          </a:xfrm>
        </p:spPr>
        <p:txBody>
          <a:bodyPr>
            <a:normAutofit lnSpcReduction="10000"/>
          </a:bodyPr>
          <a:lstStyle/>
          <a:p>
            <a:r>
              <a:rPr lang="ru-RU" b="1" i="1" dirty="0" err="1" smtClean="0">
                <a:solidFill>
                  <a:srgbClr val="002060"/>
                </a:solidFill>
                <a:cs typeface="BrowalliaUPC" pitchFamily="34" charset="-34"/>
              </a:rPr>
              <a:t>Сайдарханова</a:t>
            </a:r>
            <a:r>
              <a:rPr lang="ru-RU" b="1" i="1" dirty="0" smtClean="0">
                <a:solidFill>
                  <a:srgbClr val="002060"/>
                </a:solidFill>
                <a:cs typeface="BrowalliaUPC" pitchFamily="34" charset="-34"/>
              </a:rPr>
              <a:t>  </a:t>
            </a:r>
            <a:r>
              <a:rPr lang="ru-RU" b="1" i="1" dirty="0" err="1" smtClean="0">
                <a:solidFill>
                  <a:srgbClr val="002060"/>
                </a:solidFill>
                <a:cs typeface="BrowalliaUPC" pitchFamily="34" charset="-34"/>
              </a:rPr>
              <a:t>Петимат</a:t>
            </a:r>
            <a:r>
              <a:rPr lang="ru-RU" b="1" i="1" dirty="0" smtClean="0">
                <a:solidFill>
                  <a:srgbClr val="002060"/>
                </a:solidFill>
                <a:cs typeface="BrowalliaUPC" pitchFamily="34" charset="-34"/>
              </a:rPr>
              <a:t>  </a:t>
            </a:r>
            <a:r>
              <a:rPr lang="ru-RU" b="1" i="1" dirty="0" err="1" smtClean="0">
                <a:solidFill>
                  <a:srgbClr val="002060"/>
                </a:solidFill>
                <a:cs typeface="BrowalliaUPC" pitchFamily="34" charset="-34"/>
              </a:rPr>
              <a:t>Габисовна</a:t>
            </a:r>
            <a:r>
              <a:rPr lang="ru-RU" b="1" i="1" dirty="0" smtClean="0">
                <a:solidFill>
                  <a:srgbClr val="002060"/>
                </a:solidFill>
                <a:cs typeface="BrowalliaUPC" pitchFamily="34" charset="-34"/>
              </a:rPr>
              <a:t> </a:t>
            </a:r>
            <a:r>
              <a:rPr lang="ru-RU" b="1" i="1" dirty="0" smtClean="0">
                <a:solidFill>
                  <a:srgbClr val="002060"/>
                </a:solidFill>
                <a:cs typeface="BrowalliaUPC" pitchFamily="34" charset="-34"/>
              </a:rPr>
              <a:t>учитель </a:t>
            </a:r>
            <a:r>
              <a:rPr lang="ru-RU" b="1" i="1" dirty="0" smtClean="0">
                <a:solidFill>
                  <a:srgbClr val="002060"/>
                </a:solidFill>
                <a:cs typeface="BrowalliaUPC" pitchFamily="34" charset="-34"/>
              </a:rPr>
              <a:t>русского </a:t>
            </a:r>
            <a:r>
              <a:rPr lang="ru-RU" b="1" i="1" dirty="0" smtClean="0">
                <a:solidFill>
                  <a:srgbClr val="002060"/>
                </a:solidFill>
                <a:cs typeface="BrowalliaUPC" pitchFamily="34" charset="-34"/>
              </a:rPr>
              <a:t>языка и литературы  </a:t>
            </a:r>
            <a:endParaRPr lang="ru-RU" b="1" i="1" dirty="0" smtClean="0">
              <a:solidFill>
                <a:srgbClr val="002060"/>
              </a:solidFill>
              <a:cs typeface="BrowalliaUPC" pitchFamily="34" charset="-34"/>
            </a:endParaRPr>
          </a:p>
          <a:p>
            <a:r>
              <a:rPr lang="ru-RU" b="1" i="1" dirty="0" smtClean="0">
                <a:solidFill>
                  <a:srgbClr val="002060"/>
                </a:solidFill>
                <a:cs typeface="BrowalliaUPC" pitchFamily="34" charset="-34"/>
              </a:rPr>
              <a:t>МБОУ «СОШ с. </a:t>
            </a:r>
            <a:r>
              <a:rPr lang="ru-RU" b="1" i="1" dirty="0" err="1" smtClean="0">
                <a:solidFill>
                  <a:srgbClr val="002060"/>
                </a:solidFill>
                <a:cs typeface="BrowalliaUPC" pitchFamily="34" charset="-34"/>
              </a:rPr>
              <a:t>Гендерген</a:t>
            </a:r>
            <a:r>
              <a:rPr lang="ru-RU" b="1" i="1" dirty="0" smtClean="0">
                <a:solidFill>
                  <a:srgbClr val="002060"/>
                </a:solidFill>
                <a:cs typeface="BrowalliaUPC" pitchFamily="34" charset="-34"/>
              </a:rPr>
              <a:t>»</a:t>
            </a:r>
            <a:endParaRPr lang="ru-RU" b="1" i="1" dirty="0" smtClean="0">
              <a:solidFill>
                <a:srgbClr val="002060"/>
              </a:solidFill>
              <a:cs typeface="BrowalliaUPC" pitchFamily="34" charset="-34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571612"/>
            <a:ext cx="8229600" cy="135732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Организация современного урока русского языка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в условиях введения ФГОС.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3554" name="Picture 2" descr="http://s1.kameshkovo.vo.fcior.edu.ru/folder15/1_21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3429000"/>
            <a:ext cx="3286148" cy="121331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690336"/>
            <a:ext cx="7786742" cy="3046988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800" dirty="0" smtClean="0"/>
              <a:t>Современный урок русского языка  - это проблемно – диалогический урок. </a:t>
            </a:r>
            <a:endParaRPr lang="ru-RU" sz="4800" dirty="0"/>
          </a:p>
        </p:txBody>
      </p:sp>
      <p:pic>
        <p:nvPicPr>
          <p:cNvPr id="22530" name="Picture 2" descr="http://im3-tub-ru.yandex.net/i?id=83542914-45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42852"/>
            <a:ext cx="3643338" cy="23658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85728"/>
            <a:ext cx="6572296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Этапы урока:</a:t>
            </a:r>
            <a:endParaRPr lang="ru-RU" sz="4400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1500166" y="1214422"/>
            <a:ext cx="6643734" cy="571504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Определение нового</a:t>
            </a:r>
            <a:endParaRPr lang="ru-RU" dirty="0"/>
          </a:p>
        </p:txBody>
      </p:sp>
      <p:sp>
        <p:nvSpPr>
          <p:cNvPr id="7" name="Круглая лента лицом вниз 6"/>
          <p:cNvSpPr/>
          <p:nvPr/>
        </p:nvSpPr>
        <p:spPr>
          <a:xfrm>
            <a:off x="1571604" y="1928802"/>
            <a:ext cx="6572296" cy="714380"/>
          </a:xfrm>
          <a:prstGeom prst="ellipseRibbon">
            <a:avLst>
              <a:gd name="adj1" fmla="val 0"/>
              <a:gd name="adj2" fmla="val 50000"/>
              <a:gd name="adj3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b="1" dirty="0" smtClean="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Конструирование проблемной ситуации.</a:t>
            </a:r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8" name="Круглая лента лицом вверх 7"/>
          <p:cNvSpPr/>
          <p:nvPr/>
        </p:nvSpPr>
        <p:spPr>
          <a:xfrm>
            <a:off x="1500166" y="2857496"/>
            <a:ext cx="6715172" cy="785818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b="1" dirty="0" smtClean="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Планирование действий.</a:t>
            </a:r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9" name="Круглая лента лицом вверх 8"/>
          <p:cNvSpPr/>
          <p:nvPr/>
        </p:nvSpPr>
        <p:spPr>
          <a:xfrm>
            <a:off x="1500166" y="3786190"/>
            <a:ext cx="6572296" cy="714380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b="1" dirty="0" smtClean="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Планирование решений.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10" name="Круглая лента лицом вверх 9"/>
          <p:cNvSpPr/>
          <p:nvPr/>
        </p:nvSpPr>
        <p:spPr>
          <a:xfrm>
            <a:off x="1428728" y="4857760"/>
            <a:ext cx="6786610" cy="714380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b="1" dirty="0" smtClean="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Планирование результата.</a:t>
            </a:r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11" name="Круглая лента лицом вверх 10"/>
          <p:cNvSpPr/>
          <p:nvPr/>
        </p:nvSpPr>
        <p:spPr>
          <a:xfrm>
            <a:off x="1428728" y="5643578"/>
            <a:ext cx="6715172" cy="714380"/>
          </a:xfrm>
          <a:prstGeom prst="ellipseRibbon2">
            <a:avLst>
              <a:gd name="adj1" fmla="val 0"/>
              <a:gd name="adj2" fmla="val 50000"/>
              <a:gd name="adj3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b="1" dirty="0" smtClean="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Планирование заданий для  применения нового знания.</a:t>
            </a:r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498855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/>
              <a:t>Предмет изменений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Традиционная деятельность учителя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Деятельность учителя, работающего по ФГОС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Учитель пользуется жестко структурированным конспектом урока </a:t>
            </a:r>
          </a:p>
          <a:p>
            <a:r>
              <a:rPr lang="ru-RU" dirty="0" smtClean="0"/>
              <a:t>При подготовке к уроку учитель использует учебник и методические рекомендации 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4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/>
              <a:t>Учитель пользуется сценарным планом урока, предоставляющим ему свободу в выборе форм, способов и приемов обучения </a:t>
            </a:r>
          </a:p>
          <a:p>
            <a:r>
              <a:rPr lang="ru-RU" dirty="0" smtClean="0"/>
              <a:t>При подготовке к уроку учитель использует учебник и методические рекомендации, интернет-ресурсы, материалы коллег. Обменивается конспектами с коллегами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Основные этапы урока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Традиционная деятельность учителя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Деятельность учителя, работающего по ФГОС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Объяснение и закрепление учебного материала. Большое количество времени занимает речь учителя.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4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Самостоятельная деятельность обучающихся (более половины времени урока)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Главная цель учителя на уроке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Традиционная деятельность учителя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Деятельность учителя, работающего по ФГОС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Успеть выполнить все, что запланировано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4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Организовать деятельность детей:</a:t>
            </a:r>
          </a:p>
          <a:p>
            <a:pPr lvl="0"/>
            <a:r>
              <a:rPr lang="ru-RU" dirty="0" smtClean="0"/>
              <a:t>по поиску и обработке информации;</a:t>
            </a:r>
          </a:p>
          <a:p>
            <a:pPr lvl="0"/>
            <a:r>
              <a:rPr lang="ru-RU" dirty="0" smtClean="0"/>
              <a:t>обобщению способов действия;</a:t>
            </a:r>
          </a:p>
          <a:p>
            <a:r>
              <a:rPr lang="ru-RU" dirty="0" smtClean="0"/>
              <a:t>постановке учебной задачи и т. 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3050"/>
            <a:ext cx="8472518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200" dirty="0" smtClean="0"/>
              <a:t>Формулирование заданий для обучающихся (определение деятельности детей)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Традиционная деятельность учителя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Деятельность учителя, работающего по ФГОС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Формулировки: решите, спишите, сравните, найдите, выпишите, выполните и т. д.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4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Формулировки: проанализируйте, докажите (объясните), сравните, выразите символом, создайте схему или модель, продолжите, обобщите (сделайте вывод), выберите решение или способ решения, исследуйте, оцените, измените, придумайте и т. д.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3050"/>
            <a:ext cx="8472518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 smtClean="0"/>
              <a:t>Форма урока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Традиционная деятельность учителя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Деятельность учителя, работающего по ФГОС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Преимущественно фронтальная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4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dirty="0" smtClean="0"/>
              <a:t>Преимущественно групповая и/или индивидуальная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3050"/>
            <a:ext cx="8472518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>Взаимодействие с родителями обучающихся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Традиционная деятельность учителя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Деятельность учителя, работающего по ФГОС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Происходит в виде лекций, родители не включены в образовательный процесс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4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Информированность родителей обучающихся. Они имеют возможность участвовать в образовательном процессе. Общение учителя с родителями школьников может осуществляться при помощи Интернета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3050"/>
            <a:ext cx="8472518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 smtClean="0"/>
              <a:t>Образовательная среда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Традиционная деятельность учителя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Деятельность учителя, работающего по ФГОС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Создается учителем. Выставки работ обучающихся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4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dirty="0" smtClean="0"/>
              <a:t>Создается обучающимися </a:t>
            </a:r>
          </a:p>
          <a:p>
            <a:pPr lvl="0">
              <a:buNone/>
            </a:pPr>
            <a:r>
              <a:rPr lang="ru-RU" dirty="0" smtClean="0"/>
              <a:t>  (дети изготавливают учебный материал, проводят презентации).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3050"/>
            <a:ext cx="8472518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 smtClean="0"/>
              <a:t>Результаты обучения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Традиционная деятельность учителя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Деятельность учителя, работающего по ФГОС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smtClean="0"/>
              <a:t>Предметные результаты </a:t>
            </a:r>
          </a:p>
          <a:p>
            <a:r>
              <a:rPr lang="ru-RU" dirty="0" smtClean="0"/>
              <a:t>Нет </a:t>
            </a:r>
            <a:r>
              <a:rPr lang="ru-RU" dirty="0" err="1" smtClean="0"/>
              <a:t>портфолио</a:t>
            </a:r>
            <a:r>
              <a:rPr lang="ru-RU" dirty="0" smtClean="0"/>
              <a:t> обучающегося </a:t>
            </a:r>
          </a:p>
          <a:p>
            <a:r>
              <a:rPr lang="ru-RU" dirty="0" smtClean="0"/>
              <a:t>Основная оценка – </a:t>
            </a:r>
            <a:r>
              <a:rPr lang="ru-RU" dirty="0" err="1" smtClean="0"/>
              <a:t>оценка</a:t>
            </a:r>
            <a:r>
              <a:rPr lang="ru-RU" dirty="0" smtClean="0"/>
              <a:t> учителя </a:t>
            </a:r>
          </a:p>
          <a:p>
            <a:r>
              <a:rPr lang="ru-RU" dirty="0" smtClean="0"/>
              <a:t>Важны положительные оценки учеников по итогам контрольных работ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4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lvl="5"/>
            <a:r>
              <a:rPr lang="ru-RU" dirty="0" smtClean="0"/>
              <a:t> </a:t>
            </a:r>
          </a:p>
          <a:p>
            <a:r>
              <a:rPr lang="ru-RU" dirty="0" smtClean="0"/>
              <a:t> (Не только предметные результаты, но и личностные, </a:t>
            </a:r>
            <a:r>
              <a:rPr lang="ru-RU" dirty="0" err="1" smtClean="0"/>
              <a:t>метапредметные</a:t>
            </a:r>
            <a:r>
              <a:rPr lang="ru-RU" dirty="0" smtClean="0"/>
              <a:t> </a:t>
            </a:r>
          </a:p>
          <a:p>
            <a:r>
              <a:rPr lang="ru-RU" dirty="0" smtClean="0"/>
              <a:t>Создание </a:t>
            </a:r>
            <a:r>
              <a:rPr lang="ru-RU" dirty="0" err="1" smtClean="0"/>
              <a:t>портфолио</a:t>
            </a:r>
            <a:r>
              <a:rPr lang="ru-RU" dirty="0" smtClean="0"/>
              <a:t> </a:t>
            </a:r>
          </a:p>
          <a:p>
            <a:r>
              <a:rPr lang="ru-RU" dirty="0" smtClean="0"/>
              <a:t>Ориентир на самооценку обучающегося, формирование адекватной самооценки </a:t>
            </a:r>
          </a:p>
          <a:p>
            <a:r>
              <a:rPr lang="ru-RU" dirty="0" smtClean="0"/>
              <a:t>Учет динамики результатов обучения детей относительно самих себя. Оценка промежуточных результатов обучения </a:t>
            </a:r>
          </a:p>
          <a:p>
            <a:pPr lvl="0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5016"/>
            <a:ext cx="8072494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«Как учить в век информатизации?»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3143248"/>
            <a:ext cx="7715304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«Чему учить ученика, в целях  воспитания конкурентоспособной  личности?», </a:t>
            </a: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443412" y="4357694"/>
            <a:ext cx="7929618" cy="95410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повысить качество обучения школьников?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</a:endParaRPr>
          </a:p>
        </p:txBody>
      </p:sp>
      <p:pic>
        <p:nvPicPr>
          <p:cNvPr id="26629" name="Picture 5" descr="http://im0-tub-ru.yandex.net/i?id=132568289-58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51"/>
            <a:ext cx="2500330" cy="1866915"/>
          </a:xfrm>
          <a:prstGeom prst="rect">
            <a:avLst/>
          </a:prstGeom>
          <a:noFill/>
        </p:spPr>
      </p:pic>
      <p:pic>
        <p:nvPicPr>
          <p:cNvPr id="1026" name="Picture 2" descr="D:\2021-22 уч. г. ВР\1 сентябрь ФОТО\20210901_1009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972800" y="10215610"/>
            <a:ext cx="2543084" cy="1957340"/>
          </a:xfrm>
          <a:prstGeom prst="rect">
            <a:avLst/>
          </a:prstGeom>
          <a:noFill/>
        </p:spPr>
      </p:pic>
      <p:pic>
        <p:nvPicPr>
          <p:cNvPr id="13" name="Рисунок 12" descr="20220525_11185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3438" y="500042"/>
            <a:ext cx="4071966" cy="219548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im7-tub-ru.yandex.net/i?id=459300945-23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 b="28571"/>
          <a:stretch>
            <a:fillRect/>
          </a:stretch>
        </p:blipFill>
        <p:spPr bwMode="auto">
          <a:xfrm>
            <a:off x="285719" y="285728"/>
            <a:ext cx="4600607" cy="178595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14348" y="2575972"/>
            <a:ext cx="8072494" cy="403187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</a:rPr>
              <a:t>«Наша школа должна быть открыта для всего нового, должна идти в ногу со временем и при этом сохранять свое уникальное лицо, свои корни, те ценности, которые веками закладывались в обществе, должна не только учить, но и воспитывать человека и гражданина». </a:t>
            </a:r>
            <a:r>
              <a:rPr lang="ru-RU" sz="3200" b="1" i="1" dirty="0" smtClean="0">
                <a:solidFill>
                  <a:srgbClr val="7030A0"/>
                </a:solidFill>
              </a:rPr>
              <a:t>В.В. Путин</a:t>
            </a: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214282" y="857232"/>
            <a:ext cx="8572560" cy="4071966"/>
          </a:xfrm>
          <a:prstGeom prst="flowChartPunched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dirty="0" smtClean="0">
                <a:solidFill>
                  <a:srgbClr val="C00000"/>
                </a:solidFill>
              </a:rPr>
              <a:t>Спасибо за внимание!</a:t>
            </a:r>
            <a:endParaRPr lang="ru-RU" sz="7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274638"/>
            <a:ext cx="7000924" cy="108266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Модель будущего выпускника 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27650" name="Picture 2" descr="http://im4-tub-ru.yandex.net/i?id=258552062-22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7" y="142852"/>
            <a:ext cx="1535441" cy="1857388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14282" y="2143116"/>
            <a:ext cx="8215370" cy="440120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Образованный, нравственный, предприимчивый человек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умеющий: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анализировать свои действия;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самостоятельно принимать решения, прогнозировать  их возможные последствия;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отличаться мобильностью;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быть способным  к сотрудничеству;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обладать чувством ответственности за судьбу страны, ее социально-экономическое процветание.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im5-tub-ru.yandex.net/i?id=94523830-55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1928826" cy="2411032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85720" y="2500306"/>
            <a:ext cx="8358246" cy="286232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Новые требования к результатам образовательной деятельности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новые требования  к уроку как основной форме организации учебного процесса.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429124" y="3643314"/>
            <a:ext cx="28575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357166"/>
            <a:ext cx="7715304" cy="48320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это зеркало общей и педагогической культуры учителя, мерило его интеллектуального богатства, показатель его кругозора, эрудиции</a:t>
            </a:r>
            <a:r>
              <a:rPr kumimoji="0" lang="ru-RU" sz="440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440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В.А.Сухомлинский.</a:t>
            </a:r>
            <a:endParaRPr kumimoji="0" lang="ru-RU" sz="440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Основные этапы современного урока русского языка</a:t>
            </a:r>
            <a:endParaRPr lang="ru-RU" dirty="0"/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357158" y="3214686"/>
            <a:ext cx="2500330" cy="107157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мобилизация</a:t>
            </a:r>
            <a:endParaRPr lang="ru-RU" dirty="0"/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357158" y="4429132"/>
            <a:ext cx="2500330" cy="100013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целеполагание</a:t>
            </a:r>
            <a:endParaRPr lang="ru-RU" dirty="0"/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214282" y="5572140"/>
            <a:ext cx="5500726" cy="92869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осознание недостаточности имеющихся знаний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3357554" y="3214686"/>
            <a:ext cx="2714644" cy="92869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коммуникация</a:t>
            </a:r>
            <a:endParaRPr lang="ru-RU" dirty="0"/>
          </a:p>
        </p:txBody>
      </p:sp>
      <p:sp>
        <p:nvSpPr>
          <p:cNvPr id="9" name="Блок-схема: перфолента 8"/>
          <p:cNvSpPr/>
          <p:nvPr/>
        </p:nvSpPr>
        <p:spPr>
          <a:xfrm>
            <a:off x="4143372" y="4214818"/>
            <a:ext cx="3143272" cy="92869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взаимопроверка, взаимоконтроль</a:t>
            </a:r>
            <a:endParaRPr lang="ru-RU" dirty="0"/>
          </a:p>
        </p:txBody>
      </p:sp>
      <p:sp>
        <p:nvSpPr>
          <p:cNvPr id="10" name="Блок-схема: перфолента 9"/>
          <p:cNvSpPr/>
          <p:nvPr/>
        </p:nvSpPr>
        <p:spPr>
          <a:xfrm>
            <a:off x="5786446" y="5143512"/>
            <a:ext cx="3143272" cy="107157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рефлексия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42844" y="357166"/>
            <a:ext cx="2428892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мобилизация</a:t>
            </a:r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2714612" y="714356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3500430" y="500042"/>
            <a:ext cx="5214974" cy="92869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предполагает включение учащихся в активную интеллектуальную деятельность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42844" y="1857364"/>
            <a:ext cx="250033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целеполагание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2714612" y="2214554"/>
            <a:ext cx="78581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500430" y="2000240"/>
            <a:ext cx="521497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учащиеся самостоятельно формулируют цели урока по схеме «вспомнить →  узнать → научиться»;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142844" y="3357562"/>
            <a:ext cx="3071834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осознание недостаточности имеющихся знаний</a:t>
            </a:r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3357554" y="4000504"/>
            <a:ext cx="50006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071934" y="3500438"/>
            <a:ext cx="4857784" cy="1928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учитель способствует возникновению на уроке проблемной ситуации, в ходе анализа которой учащиеся понимают, что имеющихся знаний для ее решения недостаточно;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321439" y="5732621"/>
            <a:ext cx="2786082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коммуникация</a:t>
            </a:r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Стрелка вправо 14"/>
          <p:cNvSpPr/>
          <p:nvPr/>
        </p:nvSpPr>
        <p:spPr>
          <a:xfrm>
            <a:off x="3214678" y="6000768"/>
            <a:ext cx="64294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143372" y="5786454"/>
            <a:ext cx="450059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поиск  новых знаний  в паре, в группе;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642910" y="428604"/>
            <a:ext cx="278608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взаимопроверка, взаимоконтроль;</a:t>
            </a:r>
            <a:endParaRPr lang="ru-RU" sz="1050" dirty="0" smtClean="0">
              <a:solidFill>
                <a:schemeClr val="tx1"/>
              </a:solidFill>
              <a:latin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3" name="Стрелка вправо 2"/>
          <p:cNvSpPr/>
          <p:nvPr/>
        </p:nvSpPr>
        <p:spPr>
          <a:xfrm>
            <a:off x="3500430" y="928670"/>
            <a:ext cx="57150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143372" y="500042"/>
            <a:ext cx="4357718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42910" y="2643182"/>
            <a:ext cx="242889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рефлексия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3214678" y="3214686"/>
            <a:ext cx="78581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286248" y="2714620"/>
            <a:ext cx="4214842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осознание учеником и воспроизведение в речи того, что нового он узнал и чему научился на уроке).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Отличие в построении урока: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Сейчас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распространен объяснительно-иллюстративный метод работы:    объяснение  темы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выборочный опрос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В соответствии с новыми стандартами</a:t>
            </a: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>
                <a:solidFill>
                  <a:srgbClr val="C00000"/>
                </a:solidFill>
              </a:rPr>
              <a:t>ученик должен стать живым участником образовательного процесса. </a:t>
            </a:r>
          </a:p>
          <a:p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643174" y="4000504"/>
            <a:ext cx="474347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140</TotalTime>
  <Words>729</Words>
  <Application>Microsoft Office PowerPoint</Application>
  <PresentationFormat>Экран (4:3)</PresentationFormat>
  <Paragraphs>111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Справедливость</vt:lpstr>
      <vt:lpstr>  Организация современного урока русского языка в условиях введения ФГОС. </vt:lpstr>
      <vt:lpstr>Слайд 2</vt:lpstr>
      <vt:lpstr>Модель будущего выпускника </vt:lpstr>
      <vt:lpstr>Слайд 4</vt:lpstr>
      <vt:lpstr>Слайд 5</vt:lpstr>
      <vt:lpstr>Основные этапы современного урока русского языка</vt:lpstr>
      <vt:lpstr>Слайд 7</vt:lpstr>
      <vt:lpstr>Слайд 8</vt:lpstr>
      <vt:lpstr>Отличие в построении урока:</vt:lpstr>
      <vt:lpstr>Слайд 10</vt:lpstr>
      <vt:lpstr>Слайд 11</vt:lpstr>
      <vt:lpstr>Предмет изменений</vt:lpstr>
      <vt:lpstr>Основные этапы урока</vt:lpstr>
      <vt:lpstr>Главная цель учителя на уроке</vt:lpstr>
      <vt:lpstr>Формулирование заданий для обучающихся (определение деятельности детей)</vt:lpstr>
      <vt:lpstr>Форма урока</vt:lpstr>
      <vt:lpstr>Взаимодействие с родителями обучающихся</vt:lpstr>
      <vt:lpstr>Образовательная среда</vt:lpstr>
      <vt:lpstr>Результаты обучения</vt:lpstr>
      <vt:lpstr>Слайд 20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современного урока русского языка в условиях введения ФГОС.</dc:title>
  <dc:creator>Admin</dc:creator>
  <cp:lastModifiedBy>1</cp:lastModifiedBy>
  <cp:revision>22</cp:revision>
  <dcterms:created xsi:type="dcterms:W3CDTF">2013-10-21T17:36:39Z</dcterms:created>
  <dcterms:modified xsi:type="dcterms:W3CDTF">2023-05-18T09:44:14Z</dcterms:modified>
</cp:coreProperties>
</file>