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89" r:id="rId3"/>
    <p:sldId id="290" r:id="rId4"/>
    <p:sldId id="291" r:id="rId5"/>
    <p:sldId id="257" r:id="rId6"/>
    <p:sldId id="259" r:id="rId7"/>
    <p:sldId id="260" r:id="rId8"/>
    <p:sldId id="275" r:id="rId9"/>
    <p:sldId id="276" r:id="rId10"/>
    <p:sldId id="277" r:id="rId11"/>
    <p:sldId id="278" r:id="rId12"/>
    <p:sldId id="279" r:id="rId13"/>
    <p:sldId id="282" r:id="rId14"/>
    <p:sldId id="283" r:id="rId15"/>
    <p:sldId id="280" r:id="rId16"/>
    <p:sldId id="281" r:id="rId17"/>
    <p:sldId id="264" r:id="rId18"/>
    <p:sldId id="284" r:id="rId19"/>
    <p:sldId id="285" r:id="rId20"/>
    <p:sldId id="286" r:id="rId21"/>
    <p:sldId id="287" r:id="rId22"/>
    <p:sldId id="288" r:id="rId23"/>
    <p:sldId id="261" r:id="rId24"/>
    <p:sldId id="262" r:id="rId25"/>
    <p:sldId id="263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0E9AC-7DAD-4304-88C1-308B8B60F021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B0AB5-9E62-4C16-83BD-8BA1E6213AA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1449A-7844-49A6-9F3E-7C9CC7EE8EFF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A01B3-76C8-43A4-84E3-585AFF31184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993F6-25C8-4277-8981-17A65F2137A4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D7A8E-D22C-44FC-AAF2-31E5FBDC09E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B5180-33DF-4194-884F-E01FB50C1472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D0E7-0608-4E56-BA0D-C91FCF01B0A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C3A5C-489C-49B9-B851-FC57ABFBDD1A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6DA4E-5D00-4994-B297-26D7D694FB0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40E07-0C9F-4807-8C49-3BB5D12DAB3D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88492-0262-4021-B1F6-3DDDE585865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72EF6-2F61-4500-B617-4FEE04ACED3E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C7BBD-6EE1-4FA2-A923-B1BDACCF3E3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8BE91-9005-40F2-989D-840AE19EB353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17658-DFE3-47D8-84F8-FC4C6506F26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1F377-8F80-4D7F-881C-A38B63636AEA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0517C-C977-4A4C-B1A6-CC987815257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7F659-6342-4C33-B297-DFFAD9551B9A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3E9E5-2F77-48C0-8686-BDEFB5FEBB3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96649-275F-4DA3-80B1-83B538DCF54E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88F09-8EA5-4869-BC6A-B6602612D7C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447B0B5-F613-4578-9187-B637E984BDBA}" type="datetimeFigureOut">
              <a:rPr lang="ru-RU"/>
              <a:pPr>
                <a:defRPr/>
              </a:pPr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0C14F6F2-1A5D-4AB5-852B-69B979E9A4C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1714500"/>
            <a:ext cx="914400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Методические рекомендации по организации</a:t>
            </a:r>
          </a:p>
          <a:p>
            <a:pPr algn="ctr"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 образовательной деятельности</a:t>
            </a:r>
          </a:p>
          <a:p>
            <a:pPr algn="ctr"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учителей и учащихся в проекте</a:t>
            </a:r>
          </a:p>
          <a:p>
            <a:pPr algn="ctr"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 «ПРОдвижение»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1285875" y="234950"/>
            <a:ext cx="65262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1200" b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МИНИСТЕРСТВО ОБРАЗОВАНИЯ И НАУКИ ЧЕЧЕНСКОЙ РЕСПУБЛИКИ</a:t>
            </a:r>
            <a:endParaRPr lang="ru-RU" altLang="ru-RU" sz="700">
              <a:ea typeface="Arial Unicode MS" pitchFamily="34" charset="-128"/>
              <a:cs typeface="Times New Roman" pitchFamily="18" charset="0"/>
            </a:endParaRPr>
          </a:p>
          <a:p>
            <a:pPr algn="ctr"/>
            <a:r>
              <a:rPr lang="ru-RU" altLang="ru-RU" sz="12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ГОСУДАРСТВЕННОЕ БЮДЖЕТНОЕ УЧРЕЖДЕНИЕ</a:t>
            </a:r>
            <a:endParaRPr lang="ru-RU" altLang="ru-RU" sz="700">
              <a:ea typeface="Arial Unicode MS" pitchFamily="34" charset="-128"/>
              <a:cs typeface="Times New Roman" pitchFamily="18" charset="0"/>
            </a:endParaRPr>
          </a:p>
          <a:p>
            <a:pPr algn="ctr"/>
            <a:r>
              <a:rPr lang="ru-RU" altLang="ru-RU" sz="12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ДОПОЛНИТЕЛЬНОГО ПРОФЕССИОНАЛЬНОГО ОБРАЗОВАНИЯ</a:t>
            </a:r>
            <a:br>
              <a:rPr lang="ru-RU" altLang="ru-RU" sz="12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ru-RU" altLang="ru-RU" sz="12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«ИНСТИТУТ РАЗВИТИЯ ОБРАЗОВАНИЯ ЧЕЧЕНСКОЙ РЕСПУБЛИКИ»</a:t>
            </a:r>
            <a:endParaRPr lang="ru-RU" altLang="ru-RU"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3286125" y="5929313"/>
            <a:ext cx="3429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Грозный,2023</a:t>
            </a:r>
          </a:p>
        </p:txBody>
      </p:sp>
      <p:pic>
        <p:nvPicPr>
          <p:cNvPr id="205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15888"/>
            <a:ext cx="1511300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Рисунок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115888"/>
            <a:ext cx="1168400" cy="108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/>
          <p:cNvSpPr txBox="1">
            <a:spLocks noChangeArrowheads="1"/>
          </p:cNvSpPr>
          <p:nvPr/>
        </p:nvSpPr>
        <p:spPr bwMode="auto">
          <a:xfrm>
            <a:off x="714375" y="428625"/>
            <a:ext cx="7715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Распределение детей на условные группы по результатам «горизонтального» анализа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1214438"/>
          <a:ext cx="8143875" cy="4416425"/>
        </p:xfrm>
        <a:graphic>
          <a:graphicData uri="http://schemas.openxmlformats.org/drawingml/2006/table">
            <a:tbl>
              <a:tblPr/>
              <a:tblGrid>
                <a:gridCol w="19462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84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591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09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детей в группе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(по результатам ВПР)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Номера заданий, вызвавших затруднения (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заданий – 21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618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группа – группа риска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задание: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1К1,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1К2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1К3, 2К1, 2К2, 2К3, 2К4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4(1)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4(2),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5(1)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5(2),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6(1), 6(2),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7(1), 7(2), 8, 9, 10, 11, 12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63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группа – группа прорыва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заданий: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1К2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1К3, </a:t>
                      </a: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2К1, 2К2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2К3, </a:t>
                      </a: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2К4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4(1)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5(1)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6(1), 6(2),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0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группа – группа тьюторов 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заданий: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1К2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2К1, 2К2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2К4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0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группа – группа тьюторов 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Всего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5" y="928688"/>
          <a:ext cx="8858250" cy="5038725"/>
        </p:xfrm>
        <a:graphic>
          <a:graphicData uri="http://schemas.openxmlformats.org/drawingml/2006/table">
            <a:tbl>
              <a:tblPr/>
              <a:tblGrid>
                <a:gridCol w="7969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24754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206093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274228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274228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  <a:gridCol w="342785">
                  <a:extLst>
                    <a:ext uri="{9D8B030D-6E8A-4147-A177-3AD203B41FA5}">
                      <a16:colId xmlns:a16="http://schemas.microsoft.com/office/drawing/2014/main" xmlns="" val="20021"/>
                    </a:ext>
                  </a:extLst>
                </a:gridCol>
                <a:gridCol w="274228">
                  <a:extLst>
                    <a:ext uri="{9D8B030D-6E8A-4147-A177-3AD203B41FA5}">
                      <a16:colId xmlns:a16="http://schemas.microsoft.com/office/drawing/2014/main" xmlns="" val="20022"/>
                    </a:ext>
                  </a:extLst>
                </a:gridCol>
                <a:gridCol w="542696">
                  <a:extLst>
                    <a:ext uri="{9D8B030D-6E8A-4147-A177-3AD203B41FA5}">
                      <a16:colId xmlns:a16="http://schemas.microsoft.com/office/drawing/2014/main" xmlns="" val="2002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xmlns="" val="20024"/>
                    </a:ext>
                  </a:extLst>
                </a:gridCol>
              </a:tblGrid>
              <a:tr h="166426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max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45б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64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Участники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Вар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1К1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1К2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1К3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2К1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2К2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2К3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2К4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6(1)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6(2)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ИТОГО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29%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37,8%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42,2%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44,4%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42,2%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37,8%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44,4%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46,7%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44,4%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48,9%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55,6%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24,4%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68,9%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66,7%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35,6%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97,8%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Calibri" panose="020F050202020403020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47,2%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  <p:sp>
        <p:nvSpPr>
          <p:cNvPr id="12915" name="TextBox 2"/>
          <p:cNvSpPr txBox="1">
            <a:spLocks noChangeArrowheads="1"/>
          </p:cNvSpPr>
          <p:nvPr/>
        </p:nvSpPr>
        <p:spPr bwMode="auto">
          <a:xfrm>
            <a:off x="214313" y="6143625"/>
            <a:ext cx="89296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заданиями базового уровня должно справиться не менее 80% детей в классе!</a:t>
            </a:r>
          </a:p>
          <a:p>
            <a:pPr eaLnBrk="1" hangingPunct="1"/>
            <a:r>
              <a:rPr lang="ru-RU" altLang="ru-RU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заданиями повышенного уровня могут справиться не менее 50% детей в классе!</a:t>
            </a:r>
          </a:p>
          <a:p>
            <a:pPr eaLnBrk="1" hangingPunct="1"/>
            <a:endParaRPr lang="ru-RU" alt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16" name="TextBox 4"/>
          <p:cNvSpPr txBox="1">
            <a:spLocks noChangeArrowheads="1"/>
          </p:cNvSpPr>
          <p:nvPr/>
        </p:nvSpPr>
        <p:spPr bwMode="auto">
          <a:xfrm>
            <a:off x="1571625" y="142875"/>
            <a:ext cx="7572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«Вертикальный» анализ по карте достижений класса</a:t>
            </a:r>
          </a:p>
          <a:p>
            <a:pPr algn="ctr"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выявляет дефициты учителей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/>
          <p:cNvSpPr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ctr" eaLnBrk="1" hangingPunct="1"/>
            <a:r>
              <a:rPr lang="ru-RU" alt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Анализ результатов ВПР</a:t>
            </a:r>
            <a:endParaRPr lang="ru-RU" altLang="ru-RU" sz="2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000125"/>
          <a:ext cx="9001125" cy="3454400"/>
        </p:xfrm>
        <a:graphic>
          <a:graphicData uri="http://schemas.openxmlformats.org/drawingml/2006/table">
            <a:tbl>
              <a:tblPr/>
              <a:tblGrid>
                <a:gridCol w="1714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29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29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715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29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29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294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150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150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4294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150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4294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3645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Параллели 4-х классов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Задания, в % выполнения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6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6*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11*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Ср.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marL="92075" indent="0"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Учитель1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-Класс 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,75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,75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,72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,42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,44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59,97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marL="92075" indent="0"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Учитель2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-Класс 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49,54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marL="92075" indent="0"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Учитель3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-Класс 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marL="92075" indent="-92075"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Учитель4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 Класс 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56,63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Учитель5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 Класс 5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Учитель6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 Класс 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57,75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средний процент выполнения заданий по параллелям классов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70,21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83,48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81,87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86,73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17,64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29,68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48,99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54,26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64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13488" name="TextBox 4"/>
          <p:cNvSpPr txBox="1">
            <a:spLocks noChangeArrowheads="1"/>
          </p:cNvSpPr>
          <p:nvPr/>
        </p:nvSpPr>
        <p:spPr bwMode="auto">
          <a:xfrm>
            <a:off x="0" y="-71438"/>
            <a:ext cx="9144000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Анализ завуча по дефицитам учителей</a:t>
            </a:r>
          </a:p>
          <a:p>
            <a:pPr algn="ctr" eaLnBrk="1" hangingPunct="1"/>
            <a:endParaRPr lang="ru-RU" altLang="ru-RU" i="1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altLang="ru-RU" i="1">
                <a:latin typeface="Times New Roman" pitchFamily="18" charset="0"/>
                <a:cs typeface="Times New Roman" pitchFamily="18" charset="0"/>
              </a:rPr>
              <a:t>(пример)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428625" y="0"/>
            <a:ext cx="8502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Таблица №6. Анализ предметно-методической компетентности педагогов на основе </a:t>
            </a:r>
          </a:p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оценки сформированности предметных умений у учащихся параллелей __ класса</a:t>
            </a:r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625" y="642938"/>
          <a:ext cx="8429625" cy="4311650"/>
        </p:xfrm>
        <a:graphic>
          <a:graphicData uri="http://schemas.openxmlformats.org/drawingml/2006/table">
            <a:tbl>
              <a:tblPr/>
              <a:tblGrid>
                <a:gridCol w="1098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9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59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8043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задания проверочной работы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Кодификатор проверяемых умений и элементов содержания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% 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баз.-80% детей.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- 50% детей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086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4473" name="Прямоугольник 4"/>
          <p:cNvSpPr>
            <a:spLocks noChangeArrowheads="1"/>
          </p:cNvSpPr>
          <p:nvPr/>
        </p:nvSpPr>
        <p:spPr bwMode="auto">
          <a:xfrm>
            <a:off x="357188" y="5857875"/>
            <a:ext cx="8786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 - с заданием справилось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менее 50%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задания выполнили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50% до 69%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с заданиями справилось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70% до 80% детей  и более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.  </a:t>
            </a:r>
            <a:endParaRPr lang="ru-RU" altLang="ru-RU" sz="1600" i="1"/>
          </a:p>
        </p:txBody>
      </p:sp>
      <p:sp>
        <p:nvSpPr>
          <p:cNvPr id="6" name="Прямоугольник 5"/>
          <p:cNvSpPr/>
          <p:nvPr/>
        </p:nvSpPr>
        <p:spPr>
          <a:xfrm>
            <a:off x="642938" y="6000750"/>
            <a:ext cx="214312" cy="142875"/>
          </a:xfrm>
          <a:prstGeom prst="rect">
            <a:avLst/>
          </a:prstGeom>
          <a:solidFill>
            <a:srgbClr val="FF0000"/>
          </a:solidFill>
          <a:ln>
            <a:solidFill>
              <a:srgbClr val="FD1E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38" y="6215063"/>
            <a:ext cx="214312" cy="142875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38" y="6429375"/>
            <a:ext cx="214312" cy="1428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428625" y="0"/>
            <a:ext cx="8502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Таблица №6. Анализ предметно-методической компетентности педагогов на основе </a:t>
            </a:r>
          </a:p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оценки сформированности предметных умений у учащихся параллелей __ класса</a:t>
            </a:r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642918"/>
          <a:ext cx="8572560" cy="5459004"/>
        </p:xfrm>
        <a:graphic>
          <a:graphicData uri="http://schemas.openxmlformats.org/drawingml/2006/table">
            <a:tbl>
              <a:tblPr/>
              <a:tblGrid>
                <a:gridCol w="1117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58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162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89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85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0854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589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854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3589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задания проверочной работы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Кодификатор проверяемых умений и элементов содержания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% 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баз.-80% детей.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- 50% детей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% выполнения заданий ВПР в классе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832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 учителей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</a:p>
                  </a:txBody>
                  <a:tcPr marL="68580" marR="68580" marT="0" marB="0" vert="vert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vert="vert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15364" name="Прямоугольник 4"/>
          <p:cNvSpPr>
            <a:spLocks noChangeArrowheads="1"/>
          </p:cNvSpPr>
          <p:nvPr/>
        </p:nvSpPr>
        <p:spPr bwMode="auto">
          <a:xfrm>
            <a:off x="357188" y="6027738"/>
            <a:ext cx="87868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 - с заданием справилось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менее 50%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задания выполнили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50% до 69%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с заданиями справилось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70% до 80% детей  и более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.  </a:t>
            </a:r>
            <a:endParaRPr lang="ru-RU" altLang="ru-RU" sz="1600" i="1"/>
          </a:p>
        </p:txBody>
      </p:sp>
      <p:sp>
        <p:nvSpPr>
          <p:cNvPr id="6" name="Прямоугольник 5"/>
          <p:cNvSpPr/>
          <p:nvPr/>
        </p:nvSpPr>
        <p:spPr>
          <a:xfrm>
            <a:off x="642938" y="6143625"/>
            <a:ext cx="214312" cy="142875"/>
          </a:xfrm>
          <a:prstGeom prst="rect">
            <a:avLst/>
          </a:prstGeom>
          <a:solidFill>
            <a:srgbClr val="FF0000"/>
          </a:solidFill>
          <a:ln>
            <a:solidFill>
              <a:srgbClr val="FD1E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38" y="6357938"/>
            <a:ext cx="214312" cy="142875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38" y="6572250"/>
            <a:ext cx="214312" cy="1428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428625" y="0"/>
            <a:ext cx="8502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Анализ предметно-методической компетентности педагогов на основе </a:t>
            </a:r>
          </a:p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оценки сформированности предметных умений у учащихся параллелей __ класса</a:t>
            </a:r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625" y="642938"/>
          <a:ext cx="8429625" cy="4311650"/>
        </p:xfrm>
        <a:graphic>
          <a:graphicData uri="http://schemas.openxmlformats.org/drawingml/2006/table">
            <a:tbl>
              <a:tblPr/>
              <a:tblGrid>
                <a:gridCol w="1098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9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59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8043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задания проверочной работы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Кодификатор проверяемых умений и элементов содержания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% 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баз.-80% детей.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- 50% детей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086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6521" name="Прямоугольник 4"/>
          <p:cNvSpPr>
            <a:spLocks noChangeArrowheads="1"/>
          </p:cNvSpPr>
          <p:nvPr/>
        </p:nvSpPr>
        <p:spPr bwMode="auto">
          <a:xfrm>
            <a:off x="357188" y="5857875"/>
            <a:ext cx="8786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 - с заданием справилось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менее 50%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задания выполнили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50% до 69%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с заданиями справилось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70% до 80% детей  и более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.  </a:t>
            </a:r>
            <a:endParaRPr lang="ru-RU" altLang="ru-RU" sz="1600" i="1"/>
          </a:p>
        </p:txBody>
      </p:sp>
      <p:sp>
        <p:nvSpPr>
          <p:cNvPr id="6" name="Прямоугольник 5"/>
          <p:cNvSpPr/>
          <p:nvPr/>
        </p:nvSpPr>
        <p:spPr>
          <a:xfrm>
            <a:off x="642938" y="6000750"/>
            <a:ext cx="214312" cy="142875"/>
          </a:xfrm>
          <a:prstGeom prst="rect">
            <a:avLst/>
          </a:prstGeom>
          <a:solidFill>
            <a:srgbClr val="FF0000"/>
          </a:solidFill>
          <a:ln>
            <a:solidFill>
              <a:srgbClr val="FD1E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38" y="6215063"/>
            <a:ext cx="214312" cy="142875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38" y="6429375"/>
            <a:ext cx="214312" cy="1428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428625" y="0"/>
            <a:ext cx="8502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Анализ предметно-методической компетентности педагогов на основе </a:t>
            </a:r>
          </a:p>
          <a:p>
            <a:pPr algn="ctr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оценки сформированности предметных умений у учащихся параллелей __ класса</a:t>
            </a:r>
            <a:endParaRPr lang="ru-RU" alt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625" y="642938"/>
          <a:ext cx="8429625" cy="4311650"/>
        </p:xfrm>
        <a:graphic>
          <a:graphicData uri="http://schemas.openxmlformats.org/drawingml/2006/table">
            <a:tbl>
              <a:tblPr/>
              <a:tblGrid>
                <a:gridCol w="10985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9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59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000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862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8043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задания проверочной работы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Кодификатор проверяемых умений и элементов содержания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% :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баз.-80% детей.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- 50% детей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086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54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7545" name="Прямоугольник 4"/>
          <p:cNvSpPr>
            <a:spLocks noChangeArrowheads="1"/>
          </p:cNvSpPr>
          <p:nvPr/>
        </p:nvSpPr>
        <p:spPr bwMode="auto">
          <a:xfrm>
            <a:off x="357188" y="5857875"/>
            <a:ext cx="8786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 - с заданием справилось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менее 50%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задания выполнили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50% до 69% детей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;  </a:t>
            </a:r>
            <a:endParaRPr lang="ru-RU" altLang="ru-RU" sz="1600" i="1"/>
          </a:p>
          <a:p>
            <a:pPr indent="449263">
              <a:buFontTx/>
              <a:buChar char="•"/>
            </a:pP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- с заданиями справилось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от 70% до 80% детей  и более</a:t>
            </a:r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.  </a:t>
            </a:r>
            <a:endParaRPr lang="ru-RU" altLang="ru-RU" sz="1600" i="1"/>
          </a:p>
        </p:txBody>
      </p:sp>
      <p:sp>
        <p:nvSpPr>
          <p:cNvPr id="6" name="Прямоугольник 5"/>
          <p:cNvSpPr/>
          <p:nvPr/>
        </p:nvSpPr>
        <p:spPr>
          <a:xfrm>
            <a:off x="642938" y="6000750"/>
            <a:ext cx="214312" cy="142875"/>
          </a:xfrm>
          <a:prstGeom prst="rect">
            <a:avLst/>
          </a:prstGeom>
          <a:solidFill>
            <a:srgbClr val="FF0000"/>
          </a:solidFill>
          <a:ln>
            <a:solidFill>
              <a:srgbClr val="FD1E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38" y="6215063"/>
            <a:ext cx="214312" cy="142875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38" y="6429375"/>
            <a:ext cx="214312" cy="1428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357188" y="1000125"/>
            <a:ext cx="8501062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за счет:</a:t>
            </a:r>
          </a:p>
          <a:p>
            <a:pPr marL="800100" lvl="1" indent="-342900" eaLnBrk="1" hangingPunct="1">
              <a:buFont typeface="Calibri" pitchFamily="34" charset="0"/>
              <a:buAutoNum type="arabicParenR"/>
            </a:pP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резервного времени (при наличии);</a:t>
            </a:r>
          </a:p>
          <a:p>
            <a:pPr marL="800100" lvl="1" indent="-342900" eaLnBrk="1" hangingPunct="1">
              <a:buFont typeface="Calibri" pitchFamily="34" charset="0"/>
              <a:buAutoNum type="arabicParenR"/>
            </a:pP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уменьшения количества часов, отводимых на повторение освоенного содержания;</a:t>
            </a:r>
          </a:p>
          <a:p>
            <a:pPr marL="800100" lvl="1" indent="-342900" eaLnBrk="1" hangingPunct="1">
              <a:buFont typeface="Calibri" pitchFamily="34" charset="0"/>
              <a:buAutoNum type="arabicParenR"/>
            </a:pP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включения в освоение нового учебного материала и формирование соответствующих планируемых результатов с теми умениями и видами деятельности, которые по результатам ВПР были выявлены как проблемные поля, дефициты в разрезе каждого конкретного обучающегося, класса, параллели, всей общеобразовательной организации.</a:t>
            </a:r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0" y="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Откуда учитель берет часы на работу с дефицитами?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На основании кодификатора необходимо составить перечень тем, с которыми справилось наименьшее количество детей (менее 50%) и данные учителей с низкими показателями в классах (таблица). </a:t>
            </a:r>
          </a:p>
          <a:p>
            <a:pPr eaLnBrk="1" hangingPunct="1"/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На основе несформированных умений (по которым выявились дефициты) формулируются рекомендации и темы повышения квалификации</a:t>
            </a:r>
            <a:endParaRPr lang="ru-RU" altLang="ru-RU" sz="200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00063" y="1857375"/>
            <a:ext cx="8286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Анализ методических затруднений учителей для проектирования план-графика повышения квалификации </a:t>
            </a:r>
            <a:endParaRPr lang="ru-RU" altLang="ru-RU" sz="2000" b="1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3" y="2643188"/>
          <a:ext cx="8501062" cy="3898900"/>
        </p:xfrm>
        <a:graphic>
          <a:graphicData uri="http://schemas.openxmlformats.org/drawingml/2006/table">
            <a:tbl>
              <a:tblPr/>
              <a:tblGrid>
                <a:gridCol w="749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715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5718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задания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 и учитель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58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Проверяемые умения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(по кодификатору)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14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1 </a:t>
                      </a:r>
                    </a:p>
                    <a:p>
                      <a:pPr marL="7143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4б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4в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4б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...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11*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2286000" y="0"/>
            <a:ext cx="3714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Выводы и рекомендации </a:t>
            </a:r>
            <a:endParaRPr lang="ru-RU" altLang="ru-RU" sz="2400"/>
          </a:p>
        </p:txBody>
      </p:sp>
      <p:sp>
        <p:nvSpPr>
          <p:cNvPr id="20483" name="Прямоугольник 2"/>
          <p:cNvSpPr>
            <a:spLocks noChangeArrowheads="1"/>
          </p:cNvSpPr>
          <p:nvPr/>
        </p:nvSpPr>
        <p:spPr bwMode="auto">
          <a:xfrm>
            <a:off x="0" y="57150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 b="1" i="1">
                <a:latin typeface="Times New Roman" pitchFamily="18" charset="0"/>
                <a:cs typeface="Times New Roman" pitchFamily="18" charset="0"/>
              </a:rPr>
              <a:t>В выводах </a:t>
            </a:r>
            <a:r>
              <a:rPr lang="ru-RU" altLang="ru-RU" sz="2400" i="1">
                <a:latin typeface="Times New Roman" pitchFamily="18" charset="0"/>
                <a:cs typeface="Times New Roman" pitchFamily="18" charset="0"/>
              </a:rPr>
              <a:t>следует </a:t>
            </a:r>
            <a:r>
              <a:rPr lang="ru-RU" altLang="ru-RU" sz="2400" b="1" i="1">
                <a:latin typeface="Times New Roman" pitchFamily="18" charset="0"/>
                <a:cs typeface="Times New Roman" pitchFamily="18" charset="0"/>
              </a:rPr>
              <a:t>определить дефициты учителей </a:t>
            </a:r>
            <a:r>
              <a:rPr lang="ru-RU" altLang="ru-RU" sz="2400" i="1">
                <a:latin typeface="Times New Roman" pitchFamily="18" charset="0"/>
                <a:cs typeface="Times New Roman" pitchFamily="18" charset="0"/>
              </a:rPr>
              <a:t>на основании дефицитов детей по конкретным умениям. </a:t>
            </a:r>
          </a:p>
        </p:txBody>
      </p:sp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0" y="1714500"/>
            <a:ext cx="914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Направления повышения квалификации в соответствии с выявленными предметно-методическими дефицитами учителей </a:t>
            </a:r>
            <a:endParaRPr lang="ru-RU" altLang="ru-RU" sz="2200"/>
          </a:p>
          <a:p>
            <a:pPr algn="ctr"/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___классов по предмету «________»</a:t>
            </a:r>
            <a:endParaRPr lang="ru-RU" altLang="ru-RU" sz="220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3286125"/>
          <a:ext cx="8501063" cy="18923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90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07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задания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в соответствии с несформированными умениями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 учителя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А. А.А,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Б.Б.Б,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В.В.В.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А.А.АА,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Г.Г.Г.,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Э.Э.Э.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Умение...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Б.Б.Б.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"/>
          <p:cNvSpPr>
            <a:spLocks noChangeArrowheads="1"/>
          </p:cNvSpPr>
          <p:nvPr/>
        </p:nvSpPr>
        <p:spPr bwMode="auto">
          <a:xfrm>
            <a:off x="-36513" y="476250"/>
            <a:ext cx="9180513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/>
              <a:t>	</a:t>
            </a:r>
            <a:r>
              <a:rPr lang="ru-RU" altLang="ru-RU" sz="2400" b="1">
                <a:solidFill>
                  <a:srgbClr val="002060"/>
                </a:solidFill>
              </a:rPr>
              <a:t>Цели и задачи проекта</a:t>
            </a:r>
          </a:p>
          <a:p>
            <a:pPr algn="ctr"/>
            <a:endParaRPr lang="ru-RU" altLang="ru-RU" sz="2000"/>
          </a:p>
          <a:p>
            <a:r>
              <a:rPr lang="ru-RU" altLang="ru-RU" sz="2000"/>
              <a:t>	</a:t>
            </a:r>
            <a:r>
              <a:rPr lang="ru-RU" altLang="ru-RU" sz="2000" b="1">
                <a:solidFill>
                  <a:srgbClr val="C00000"/>
                </a:solidFill>
              </a:rPr>
              <a:t>Повышение обучающимися предметных, метапредметных и личностных результатов освоения основной образовательной программы основного начального (обучающиеся 4-х классов) и основного общего образования (обучающиеся 5 – х классов) по результатам всероссийских проверочных работ на 5%.</a:t>
            </a:r>
          </a:p>
          <a:p>
            <a:r>
              <a:rPr lang="ru-RU" altLang="ru-RU" sz="2000"/>
              <a:t>		Формирование позитивного отношения у педагогов и обучающихся к федеральным и региональным оценочным процедурам с учетом объективности их проведения.</a:t>
            </a:r>
          </a:p>
          <a:p>
            <a:r>
              <a:rPr lang="ru-RU" altLang="ru-RU" sz="2000"/>
              <a:t>	Обеспечение преемственности в развитии общеучебных умений, навыков и способов деятельности на основе проведения анализа сформированных умений и определения необходимых путей коррекции.</a:t>
            </a:r>
          </a:p>
          <a:p>
            <a:r>
              <a:rPr lang="ru-RU" altLang="ru-RU" sz="2000"/>
              <a:t>		Формирование готовности к обучению в новой социально-педагогической ситуации на этапе сопровождения в период адаптации обучающихся.</a:t>
            </a:r>
          </a:p>
          <a:p>
            <a:r>
              <a:rPr lang="ru-RU" altLang="ru-RU" sz="2000"/>
              <a:t>	Организация, проведение и анализ диагностики адаптационных возможностей обучающихся 4 классов и коррекция работы с учетом выявленных проблем.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4"/>
          <p:cNvSpPr>
            <a:spLocks noChangeArrowheads="1"/>
          </p:cNvSpPr>
          <p:nvPr/>
        </p:nvSpPr>
        <p:spPr bwMode="auto">
          <a:xfrm>
            <a:off x="214313" y="2071688"/>
            <a:ext cx="8501062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/>
            <a:r>
              <a:rPr lang="ru-RU" altLang="ru-RU" sz="1900" b="1" u="sng">
                <a:latin typeface="Times New Roman" pitchFamily="18" charset="0"/>
                <a:cs typeface="Times New Roman" pitchFamily="18" charset="0"/>
              </a:rPr>
              <a:t>1. Для администрации школы:</a:t>
            </a:r>
          </a:p>
          <a:p>
            <a:pPr marL="457200" indent="-457200" eaLnBrk="1" hangingPunct="1">
              <a:buFontTx/>
              <a:buAutoNum type="arabicPeriod"/>
            </a:pPr>
            <a:endParaRPr lang="ru-RU" altLang="ru-RU" sz="1900" b="1" u="sng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/>
            <a:r>
              <a:rPr lang="ru-RU" altLang="ru-RU" sz="1900" b="1">
                <a:latin typeface="Times New Roman" pitchFamily="18" charset="0"/>
                <a:cs typeface="Times New Roman" pitchFamily="18" charset="0"/>
              </a:rPr>
              <a:t>          .....</a:t>
            </a:r>
          </a:p>
          <a:p>
            <a:pPr marL="457200" indent="-457200" eaLnBrk="1" hangingPunct="1"/>
            <a:endParaRPr lang="ru-RU" altLang="ru-RU" sz="1900" b="1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/>
            <a:r>
              <a:rPr lang="ru-RU" altLang="ru-RU" sz="1900" b="1" u="sng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altLang="ru-RU" sz="2000" b="1" u="sng">
                <a:latin typeface="Times New Roman" pitchFamily="18" charset="0"/>
                <a:cs typeface="Times New Roman" pitchFamily="18" charset="0"/>
              </a:rPr>
              <a:t>Для педагогов: </a:t>
            </a:r>
          </a:p>
          <a:p>
            <a:pPr marL="457200" indent="-457200" eaLnBrk="1" hangingPunct="1">
              <a:buFontTx/>
              <a:buAutoNum type="arabicPeriod"/>
            </a:pPr>
            <a:endParaRPr lang="ru-RU" altLang="ru-RU" sz="1900" b="1" u="sng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/>
            <a:r>
              <a:rPr lang="ru-RU" altLang="ru-RU" sz="1900" b="1">
                <a:latin typeface="Times New Roman" pitchFamily="18" charset="0"/>
                <a:cs typeface="Times New Roman" pitchFamily="18" charset="0"/>
              </a:rPr>
              <a:t>         ......</a:t>
            </a:r>
          </a:p>
          <a:p>
            <a:pPr marL="457200" indent="-457200" eaLnBrk="1" hangingPunct="1"/>
            <a:endParaRPr lang="ru-RU" altLang="ru-RU" sz="1900" b="1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/>
            <a:r>
              <a:rPr lang="ru-RU" altLang="ru-RU" sz="1900" b="1" u="sng">
                <a:latin typeface="Times New Roman" pitchFamily="18" charset="0"/>
                <a:cs typeface="Times New Roman" pitchFamily="18" charset="0"/>
              </a:rPr>
              <a:t>3. Для обучающихся и их родителей (законных представителей):</a:t>
            </a:r>
          </a:p>
          <a:p>
            <a:pPr marL="457200" indent="-457200" eaLnBrk="1" hangingPunct="1"/>
            <a:endParaRPr lang="ru-RU" altLang="ru-RU" sz="1900" b="1" u="sng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/>
            <a:r>
              <a:rPr lang="ru-RU" altLang="ru-RU" sz="1900" b="1">
                <a:latin typeface="Times New Roman" pitchFamily="18" charset="0"/>
                <a:cs typeface="Times New Roman" pitchFamily="18" charset="0"/>
              </a:rPr>
              <a:t>        ......</a:t>
            </a:r>
          </a:p>
        </p:txBody>
      </p:sp>
      <p:sp>
        <p:nvSpPr>
          <p:cNvPr id="21507" name="Прямоугольник 4"/>
          <p:cNvSpPr>
            <a:spLocks noChangeArrowheads="1"/>
          </p:cNvSpPr>
          <p:nvPr/>
        </p:nvSpPr>
        <p:spPr bwMode="auto">
          <a:xfrm>
            <a:off x="285750" y="214313"/>
            <a:ext cx="8143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РЕКОМЕНДАЦИИ </a:t>
            </a:r>
            <a:br>
              <a:rPr lang="ru-RU" altLang="ru-RU" b="1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>
                <a:latin typeface="Times New Roman" pitchFamily="18" charset="0"/>
                <a:cs typeface="Times New Roman" pitchFamily="18" charset="0"/>
              </a:rPr>
              <a:t>ПО ИСПОЛЬЗОВАНИЮ РЕЗУЛЬТАТОВ АНАЛИЗА ВПР ФОРМУЛИРУЮТСЯ ПО УРОВНЯМ: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4"/>
          <p:cNvSpPr txBox="1">
            <a:spLocks noChangeArrowheads="1"/>
          </p:cNvSpPr>
          <p:nvPr/>
        </p:nvSpPr>
        <p:spPr bwMode="auto">
          <a:xfrm>
            <a:off x="357188" y="2214563"/>
            <a:ext cx="821531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buFontTx/>
              <a:buAutoNum type="arabicPeriod"/>
            </a:pPr>
            <a:r>
              <a:rPr lang="ru-RU" altLang="ru-RU">
                <a:latin typeface="Times New Roman" pitchFamily="18" charset="0"/>
                <a:cs typeface="Times New Roman" pitchFamily="18" charset="0"/>
              </a:rPr>
              <a:t>Приказ по окончании проведения ВПР:</a:t>
            </a:r>
          </a:p>
          <a:p>
            <a:pPr marL="342900" indent="-342900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1.1. в части проведения анализа и предоставления результатов завучу в срок до ...</a:t>
            </a:r>
          </a:p>
          <a:p>
            <a:pPr marL="342900" indent="-342900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1.2. заместителю руководителя предоставить анализ ВПР по школе на педагогический совет</a:t>
            </a:r>
          </a:p>
          <a:p>
            <a:pPr marL="342900" indent="-342900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2. Протокол педсовета с зафиксированным анализом и рекомендациями.</a:t>
            </a:r>
          </a:p>
          <a:p>
            <a:pPr marL="342900" indent="-342900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(пример приказа и протокола)</a:t>
            </a:r>
          </a:p>
          <a:p>
            <a:pPr marL="342900" indent="-342900"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3. Приказ о внесении в срок до … изменений в ООП ООО образовательной организации, план ВСОКО, перспективный план-график повышения квалификации.</a:t>
            </a:r>
            <a:endParaRPr lang="ru-RU" altLang="ru-RU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endParaRPr lang="ru-RU" altLang="ru-RU"/>
          </a:p>
        </p:txBody>
      </p:sp>
      <p:sp>
        <p:nvSpPr>
          <p:cNvPr id="22531" name="Прямоугольник 4"/>
          <p:cNvSpPr>
            <a:spLocks noChangeArrowheads="1"/>
          </p:cNvSpPr>
          <p:nvPr/>
        </p:nvSpPr>
        <p:spPr bwMode="auto">
          <a:xfrm>
            <a:off x="2214563" y="928688"/>
            <a:ext cx="50212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МЕРЫ,УПРАВЛЕНЧЕСКИЕ РЕШЕНИЯ</a:t>
            </a:r>
            <a:endParaRPr lang="ru-RU" alt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1"/>
          <p:cNvSpPr>
            <a:spLocks noChangeArrowheads="1"/>
          </p:cNvSpPr>
          <p:nvPr/>
        </p:nvSpPr>
        <p:spPr bwMode="auto">
          <a:xfrm>
            <a:off x="428625" y="357188"/>
            <a:ext cx="842962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По итогам ВПР</a:t>
            </a:r>
          </a:p>
          <a:p>
            <a:pPr eaLnBrk="1" hangingPunct="1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заместитель руководителя выявляет профессиональные дефициты учителей на основе анализа результатов ВПР и причины затруднений у обучающихся</a:t>
            </a:r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– 1) определяет график внутришкольного контроля на учебный год, утверждает систему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взаимопосещений педагогов, привлекает к диагностической работе педагога-психолога;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– 2) 3-уровневый план-график повышения квалификации педагогов;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– 3) проводит педагогический совет по теме «Как улучшить качество образования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обучающихся по результатам ВПР». На педсовете рассматривают вопросы: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• какие результаты показали обучающиеся на ВПР: анализ достижения высоких результатов и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определение причин низких результатов;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• какие основные блоки примерной основной общеобразовательной программы обучающиеся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освоили недостаточно;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• какие мероприятия помогут повысить качество подготовки обучающихся к ВПР (например,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определение тем повышения квалификации педагогов на уровне школы, муниципалитета, республики; изменение форм и методов работы с обучающимися).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учитель, когда корректирует рабочие программы по предмету: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– включает несформированные умения в планируемые результаты, корректирует под них учебное содержание и КТП, в ФОС включает задания по развитию несформированных умений и способности обучающихся применять знания в новой ситуации;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– включает в учебные занятия задания по развитию несформированных умений и способности обучающихся применять знания в новой ситуации;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– включает задания, которые диагностируют степень сформированности универсальных учебных действий у обучающихся.</a:t>
            </a:r>
          </a:p>
          <a:p>
            <a:pPr eaLnBrk="1" hangingPunct="1"/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– знакомит родителей с обобщенными результатами ВПР в образовательной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3143250" y="214313"/>
            <a:ext cx="2166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en-US" altLang="ru-RU" sz="3600" b="1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3600">
              <a:latin typeface="Calibri" pitchFamily="34" charset="0"/>
            </a:endParaRPr>
          </a:p>
        </p:txBody>
      </p:sp>
      <p:sp>
        <p:nvSpPr>
          <p:cNvPr id="24579" name="Прямоугольник 2"/>
          <p:cNvSpPr>
            <a:spLocks noChangeArrowheads="1"/>
          </p:cNvSpPr>
          <p:nvPr/>
        </p:nvSpPr>
        <p:spPr bwMode="auto">
          <a:xfrm>
            <a:off x="500063" y="1785938"/>
            <a:ext cx="7929562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Организация и коррекция </a:t>
            </a:r>
          </a:p>
          <a:p>
            <a:pPr algn="ctr"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образовательного процесса общеобразовательных организаций </a:t>
            </a:r>
          </a:p>
          <a:p>
            <a:pPr algn="ctr"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на основе анализа результатов</a:t>
            </a:r>
          </a:p>
          <a:p>
            <a:pPr algn="ctr"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 всероссийских проверочных работ</a:t>
            </a:r>
            <a:endParaRPr lang="ru-RU" alt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1"/>
          <p:cNvSpPr>
            <a:spLocks noChangeArrowheads="1"/>
          </p:cNvSpPr>
          <p:nvPr/>
        </p:nvSpPr>
        <p:spPr bwMode="auto">
          <a:xfrm>
            <a:off x="2071688" y="214313"/>
            <a:ext cx="558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1. Этап анализа результатов ВПР</a:t>
            </a:r>
            <a:endParaRPr lang="ru-RU" alt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Прямоугольник 2"/>
          <p:cNvSpPr>
            <a:spLocks noChangeArrowheads="1"/>
          </p:cNvSpPr>
          <p:nvPr/>
        </p:nvSpPr>
        <p:spPr bwMode="auto">
          <a:xfrm>
            <a:off x="357188" y="857250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Шаг 1.</a:t>
            </a:r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5604" name="Rectangle 1"/>
          <p:cNvSpPr>
            <a:spLocks noChangeArrowheads="1"/>
          </p:cNvSpPr>
          <p:nvPr/>
        </p:nvSpPr>
        <p:spPr bwMode="auto">
          <a:xfrm>
            <a:off x="785813" y="1785938"/>
            <a:ext cx="73580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Проведение анализа результатов ВПР в 5-9 и 11-х классах:</a:t>
            </a:r>
          </a:p>
          <a:p>
            <a:pPr>
              <a:buFontTx/>
              <a:buChar char="•"/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учителя-предметники анализируют результаты:</a:t>
            </a:r>
          </a:p>
          <a:p>
            <a:pPr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а) каждого обучающегося;</a:t>
            </a:r>
          </a:p>
          <a:p>
            <a:pPr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б) каждого класса (в котором они работают);</a:t>
            </a:r>
          </a:p>
          <a:p>
            <a:pPr>
              <a:buFontTx/>
              <a:buChar char="•"/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заместители руководителей анализируют результаты:</a:t>
            </a:r>
          </a:p>
          <a:p>
            <a:pPr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а) каждого класса;</a:t>
            </a:r>
          </a:p>
          <a:p>
            <a:pPr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б) каждой параллели;</a:t>
            </a:r>
          </a:p>
          <a:p>
            <a:pPr>
              <a:tabLst>
                <a:tab pos="692150" algn="l"/>
              </a:tabLst>
            </a:pP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в) по общеобразовательной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ольник 1"/>
          <p:cNvSpPr>
            <a:spLocks noChangeArrowheads="1"/>
          </p:cNvSpPr>
          <p:nvPr/>
        </p:nvSpPr>
        <p:spPr bwMode="auto">
          <a:xfrm>
            <a:off x="1428750" y="0"/>
            <a:ext cx="64944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2. Организационно-методический этап</a:t>
            </a:r>
          </a:p>
        </p:txBody>
      </p:sp>
      <p:sp>
        <p:nvSpPr>
          <p:cNvPr id="26627" name="Прямоугольник 2"/>
          <p:cNvSpPr>
            <a:spLocks noChangeArrowheads="1"/>
          </p:cNvSpPr>
          <p:nvPr/>
        </p:nvSpPr>
        <p:spPr bwMode="auto">
          <a:xfrm>
            <a:off x="4214813" y="500063"/>
            <a:ext cx="137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Шаг 2.</a:t>
            </a:r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28" name="Rectangle 1"/>
          <p:cNvSpPr>
            <a:spLocks noChangeArrowheads="1"/>
          </p:cNvSpPr>
          <p:nvPr/>
        </p:nvSpPr>
        <p:spPr bwMode="auto">
          <a:xfrm>
            <a:off x="0" y="85725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384175" eaLnBrk="1" hangingPunct="1">
              <a:tabLst>
                <a:tab pos="692150" algn="l"/>
                <a:tab pos="5940425" algn="l"/>
              </a:tabLst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Учителям-предметникам следует внести изменения в рабочие программы:</a:t>
            </a:r>
          </a:p>
          <a:p>
            <a:pPr indent="384175">
              <a:tabLst>
                <a:tab pos="692150" algn="l"/>
                <a:tab pos="5940425" algn="l"/>
              </a:tabLst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а) по учебному предмету;</a:t>
            </a:r>
          </a:p>
          <a:p>
            <a:pPr indent="384175">
              <a:tabLst>
                <a:tab pos="692150" algn="l"/>
                <a:tab pos="5940425" algn="l"/>
              </a:tabLst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б) по учебному курсу;</a:t>
            </a:r>
          </a:p>
          <a:p>
            <a:pPr indent="384175">
              <a:tabLst>
                <a:tab pos="692150" algn="l"/>
                <a:tab pos="5940425" algn="l"/>
              </a:tabLst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в) по курсам внеурочной деятельности.</a:t>
            </a: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0" y="2286000"/>
            <a:ext cx="9144000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eaLnBrk="1" hangingPunct="1"/>
            <a:r>
              <a:rPr lang="ru-RU" altLang="ru-RU" sz="1900" u="sng">
                <a:latin typeface="Times New Roman" pitchFamily="18" charset="0"/>
                <a:cs typeface="Times New Roman" pitchFamily="18" charset="0"/>
              </a:rPr>
              <a:t>Последовательность внесения изменений в рабочие программы предметов/курсов:</a:t>
            </a:r>
          </a:p>
          <a:p>
            <a:pPr indent="449263" eaLnBrk="1" hangingPunct="1"/>
            <a:endParaRPr lang="ru-RU" altLang="ru-RU" sz="1900">
              <a:latin typeface="Times New Roman" pitchFamily="18" charset="0"/>
              <a:cs typeface="Times New Roman" pitchFamily="18" charset="0"/>
            </a:endParaRPr>
          </a:p>
          <a:p>
            <a:pPr indent="449263">
              <a:buFont typeface="Calibri" pitchFamily="34" charset="0"/>
              <a:buAutoNum type="arabicParenR"/>
            </a:pPr>
            <a:r>
              <a:rPr lang="ru-RU" altLang="ru-RU" sz="1900">
                <a:latin typeface="Times New Roman" pitchFamily="18" charset="0"/>
                <a:cs typeface="Times New Roman" pitchFamily="18" charset="0"/>
              </a:rPr>
              <a:t>в раздел «Планируемые результаты» следует  включить или обозначить акценты по несформированным умениям и видам деятельности; </a:t>
            </a:r>
          </a:p>
          <a:p>
            <a:pPr indent="449263">
              <a:buFont typeface="Calibri" pitchFamily="34" charset="0"/>
              <a:buAutoNum type="arabicParenR"/>
            </a:pPr>
            <a:r>
              <a:rPr lang="ru-RU" altLang="ru-RU" sz="1900">
                <a:latin typeface="Times New Roman" pitchFamily="18" charset="0"/>
                <a:cs typeface="Times New Roman" pitchFamily="18" charset="0"/>
              </a:rPr>
              <a:t>вносятся изменения в тематическое планирование, которое заключается в рокировке и перераспределении часов на изучение тех или иных тем/разделов в соответствии с выявленными дефицитами;</a:t>
            </a:r>
          </a:p>
          <a:p>
            <a:pPr indent="449263">
              <a:buFont typeface="Calibri" pitchFamily="34" charset="0"/>
              <a:buAutoNum type="arabicParenR"/>
            </a:pPr>
            <a:r>
              <a:rPr lang="ru-RU" altLang="ru-RU" sz="1900">
                <a:latin typeface="Times New Roman" pitchFamily="18" charset="0"/>
                <a:cs typeface="Times New Roman" pitchFamily="18" charset="0"/>
              </a:rPr>
              <a:t>в части коррекции учебного содержания рабочей программы следует добавить темы/разделы, в рамках которых  несформированы умения и виды деятельности.</a:t>
            </a:r>
          </a:p>
          <a:p>
            <a:pPr indent="449263">
              <a:buFont typeface="Calibri" pitchFamily="34" charset="0"/>
              <a:buAutoNum type="arabicParenR"/>
            </a:pPr>
            <a:r>
              <a:rPr lang="ru-RU" altLang="ru-RU" sz="1900">
                <a:latin typeface="Times New Roman" pitchFamily="18" charset="0"/>
                <a:cs typeface="Times New Roman" pitchFamily="18" charset="0"/>
              </a:rPr>
              <a:t>если методический аппарат учебно-методических комплексов не позволяет сформировать то или иное умение на основе конкретного учебного содержания, которое включено в кодификатор проверяемых элементов содержания в описании ВПР, но отсутствует в УМК, то необходимо откорректировать тематический и календарно-тематический план с включением указанных тем/разделов.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1"/>
          <p:cNvSpPr>
            <a:spLocks noChangeArrowheads="1"/>
          </p:cNvSpPr>
          <p:nvPr/>
        </p:nvSpPr>
        <p:spPr bwMode="auto">
          <a:xfrm>
            <a:off x="1500188" y="428625"/>
            <a:ext cx="6699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Что изменится в учебном плане?</a:t>
            </a:r>
          </a:p>
        </p:txBody>
      </p:sp>
      <p:sp>
        <p:nvSpPr>
          <p:cNvPr id="27651" name="Прямоугольник 2"/>
          <p:cNvSpPr>
            <a:spLocks noChangeArrowheads="1"/>
          </p:cNvSpPr>
          <p:nvPr/>
        </p:nvSpPr>
        <p:spPr bwMode="auto">
          <a:xfrm>
            <a:off x="785813" y="1714500"/>
            <a:ext cx="78581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Изменения в учебном плане в части, формируемой участниками образовательных отношений, и курсов внеурочной деятельности во 2-ой четверти все количество часов может быть отведено на формирование и развитие несформированных умений, видов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1"/>
          <p:cNvSpPr>
            <a:spLocks noChangeArrowheads="1"/>
          </p:cNvSpPr>
          <p:nvPr/>
        </p:nvSpPr>
        <p:spPr bwMode="auto">
          <a:xfrm>
            <a:off x="3714750" y="214313"/>
            <a:ext cx="16462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Шаг 3.</a:t>
            </a:r>
            <a:r>
              <a:rPr lang="ru-RU" altLang="ru-RU">
                <a:latin typeface="Calibri" pitchFamily="34" charset="0"/>
              </a:rPr>
              <a:t> </a:t>
            </a:r>
          </a:p>
        </p:txBody>
      </p:sp>
      <p:sp>
        <p:nvSpPr>
          <p:cNvPr id="28675" name="Прямоугольник 2"/>
          <p:cNvSpPr>
            <a:spLocks noChangeArrowheads="1"/>
          </p:cNvSpPr>
          <p:nvPr/>
        </p:nvSpPr>
        <p:spPr bwMode="auto">
          <a:xfrm>
            <a:off x="0" y="85725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Изменения в программе развития </a:t>
            </a:r>
          </a:p>
          <a:p>
            <a:pPr algn="ctr" eaLnBrk="1" hangingPunct="1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универсальных учебных действий</a:t>
            </a:r>
          </a:p>
        </p:txBody>
      </p:sp>
      <p:sp>
        <p:nvSpPr>
          <p:cNvPr id="28676" name="Rectangle 1"/>
          <p:cNvSpPr>
            <a:spLocks noChangeArrowheads="1"/>
          </p:cNvSpPr>
          <p:nvPr/>
        </p:nvSpPr>
        <p:spPr bwMode="auto">
          <a:xfrm>
            <a:off x="0" y="2025650"/>
            <a:ext cx="9144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2200" u="sng">
                <a:latin typeface="Times New Roman" pitchFamily="18" charset="0"/>
                <a:cs typeface="Times New Roman" pitchFamily="18" charset="0"/>
              </a:rPr>
              <a:t>Порядок подготовки и утверждения изменений, вносимых в программу развития универсальных учебных данных:</a:t>
            </a:r>
          </a:p>
          <a:p>
            <a:pPr eaLnBrk="1" hangingPunct="1"/>
            <a:endParaRPr lang="ru-RU" altLang="ru-RU" sz="2200">
              <a:latin typeface="Times New Roman" pitchFamily="18" charset="0"/>
              <a:cs typeface="Times New Roman" pitchFamily="18" charset="0"/>
            </a:endParaRPr>
          </a:p>
          <a:p>
            <a:pPr>
              <a:buFont typeface="Calibri" pitchFamily="34" charset="0"/>
              <a:buAutoNum type="arabicParenR"/>
            </a:pP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 рабочая группа (это могут быть члены ШМО) готовит изменения в программу развития УУД включая или делая акценты на несформированные умения;  </a:t>
            </a:r>
          </a:p>
          <a:p>
            <a:pPr>
              <a:buFont typeface="Calibri" pitchFamily="34" charset="0"/>
              <a:buAutoNum type="arabicParenR"/>
            </a:pP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 рабочей группе или ШМО  необходимо согласовать коррективы в программу развития УУД  с заместителем руководителя и подготовить проект изменений для рассмотрения на Педагогическом совете;</a:t>
            </a:r>
          </a:p>
          <a:p>
            <a:pPr>
              <a:buFont typeface="Calibri" pitchFamily="34" charset="0"/>
              <a:buAutoNum type="arabicParenR"/>
            </a:pP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 внесенные изменения рекомендуется рассмотреть на заседании Управляющего совета и Педагогического совета общеобразовательной организации;</a:t>
            </a:r>
          </a:p>
          <a:p>
            <a:pPr>
              <a:buFont typeface="Calibri" pitchFamily="34" charset="0"/>
              <a:buAutoNum type="arabicParenR"/>
            </a:pPr>
            <a:r>
              <a:rPr lang="ru-RU" altLang="ru-RU" sz="2200">
                <a:latin typeface="Times New Roman" pitchFamily="18" charset="0"/>
                <a:cs typeface="Times New Roman" pitchFamily="18" charset="0"/>
              </a:rPr>
              <a:t>утвердить приказом руководителя общеобразовательной организации (Приложение 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рямоугольник 1"/>
          <p:cNvSpPr>
            <a:spLocks noChangeArrowheads="1"/>
          </p:cNvSpPr>
          <p:nvPr/>
        </p:nvSpPr>
        <p:spPr bwMode="auto">
          <a:xfrm>
            <a:off x="3429000" y="214313"/>
            <a:ext cx="16462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Шаг 4.</a:t>
            </a:r>
            <a:r>
              <a:rPr lang="ru-RU" altLang="ru-RU" b="1">
                <a:latin typeface="Calibri" pitchFamily="34" charset="0"/>
              </a:rPr>
              <a:t> </a:t>
            </a:r>
            <a:endParaRPr lang="ru-RU" altLang="ru-RU">
              <a:latin typeface="Calibri" pitchFamily="34" charset="0"/>
            </a:endParaRPr>
          </a:p>
        </p:txBody>
      </p:sp>
      <p:sp>
        <p:nvSpPr>
          <p:cNvPr id="29699" name="Прямоугольник 2"/>
          <p:cNvSpPr>
            <a:spLocks noChangeArrowheads="1"/>
          </p:cNvSpPr>
          <p:nvPr/>
        </p:nvSpPr>
        <p:spPr bwMode="auto">
          <a:xfrm>
            <a:off x="500063" y="857250"/>
            <a:ext cx="82867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Оптимизировать использование в образовательном процессе методов обучения, организационных форм обучения, средств обучения, использование современных педагогических технологий по учебным предметам</a:t>
            </a:r>
          </a:p>
        </p:txBody>
      </p:sp>
      <p:sp>
        <p:nvSpPr>
          <p:cNvPr id="29700" name="Rectangle 1"/>
          <p:cNvSpPr>
            <a:spLocks noChangeArrowheads="1"/>
          </p:cNvSpPr>
          <p:nvPr/>
        </p:nvSpPr>
        <p:spPr bwMode="auto">
          <a:xfrm>
            <a:off x="428625" y="2500313"/>
            <a:ext cx="8501063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2000" u="sng">
                <a:latin typeface="Times New Roman" pitchFamily="18" charset="0"/>
                <a:cs typeface="Times New Roman" pitchFamily="18" charset="0"/>
              </a:rPr>
              <a:t>Порядок подготовки изменений, вносимых в технологические карты, планы-конспекты урока:</a:t>
            </a:r>
          </a:p>
          <a:p>
            <a:pPr eaLnBrk="1" hangingPunct="1"/>
            <a:endParaRPr lang="ru-RU" alt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buFont typeface="Calibri" pitchFamily="34" charset="0"/>
              <a:buAutoNum type="arabicParenR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учителя- предметники руководствуются скорректированным содержанием рабочих программ;</a:t>
            </a:r>
          </a:p>
          <a:p>
            <a:pPr>
              <a:buFont typeface="Calibri" pitchFamily="34" charset="0"/>
              <a:buAutoNum type="arabicParenR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учителя-предметники вносят коррективы в технологические карты, планы-конспекты в соответствии с изменениями в рабочих программах по учебному предмету (которые согласованы со школьным методическим объединением и с курирующим заместителем руководителя).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рямоугольник 1"/>
          <p:cNvSpPr>
            <a:spLocks noChangeArrowheads="1"/>
          </p:cNvSpPr>
          <p:nvPr/>
        </p:nvSpPr>
        <p:spPr bwMode="auto">
          <a:xfrm>
            <a:off x="3500438" y="214313"/>
            <a:ext cx="16462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Шаг 5.</a:t>
            </a:r>
            <a:r>
              <a:rPr lang="ru-RU" altLang="ru-RU">
                <a:latin typeface="Calibri" pitchFamily="34" charset="0"/>
              </a:rPr>
              <a:t> </a:t>
            </a:r>
          </a:p>
        </p:txBody>
      </p:sp>
      <p:sp>
        <p:nvSpPr>
          <p:cNvPr id="30723" name="Прямоугольник 2"/>
          <p:cNvSpPr>
            <a:spLocks noChangeArrowheads="1"/>
          </p:cNvSpPr>
          <p:nvPr/>
        </p:nvSpPr>
        <p:spPr bwMode="auto">
          <a:xfrm>
            <a:off x="785813" y="928688"/>
            <a:ext cx="79295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Обеспечить преемственность обучения и использование межпредметных связей.</a:t>
            </a:r>
          </a:p>
        </p:txBody>
      </p:sp>
      <p:sp>
        <p:nvSpPr>
          <p:cNvPr id="30724" name="Rectangle 1"/>
          <p:cNvSpPr>
            <a:spLocks noChangeArrowheads="1"/>
          </p:cNvSpPr>
          <p:nvPr/>
        </p:nvSpPr>
        <p:spPr bwMode="auto">
          <a:xfrm>
            <a:off x="285750" y="2286000"/>
            <a:ext cx="885825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2000" u="sng">
                <a:latin typeface="Times New Roman" pitchFamily="18" charset="0"/>
                <a:cs typeface="Times New Roman" pitchFamily="18" charset="0"/>
              </a:rPr>
              <a:t>Порядок подготовки изменений, вносимых в технологические карты, планы-конспекты (согласно локальному документу школы) урока:</a:t>
            </a:r>
          </a:p>
          <a:p>
            <a:pPr eaLnBrk="1" hangingPunct="1"/>
            <a:endParaRPr lang="ru-RU" altLang="ru-RU" sz="2000">
              <a:latin typeface="Times New Roman" pitchFamily="18" charset="0"/>
              <a:cs typeface="Times New Roman" pitchFamily="18" charset="0"/>
            </a:endParaRPr>
          </a:p>
          <a:p>
            <a:pPr>
              <a:buFont typeface="Calibri" pitchFamily="34" charset="0"/>
              <a:buAutoNum type="arabicParenR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учителя- предметники руководствуются скорректированным содержанием рабочих программ;</a:t>
            </a:r>
          </a:p>
          <a:p>
            <a:pPr>
              <a:buFont typeface="Calibri" pitchFamily="34" charset="0"/>
              <a:buAutoNum type="arabicParenR"/>
            </a:pPr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учителя-предметники вносят коррективы в технологические карты, планы-конспекты в соответствии с изменениями в рабочих программах по учебному предмету с указанием механизмов:</a:t>
            </a:r>
          </a:p>
          <a:p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      - обеспечения преемственности обучения по учебному предмету,</a:t>
            </a:r>
          </a:p>
          <a:p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       - использования межпредметных связей при раскрытии темы.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-9525"/>
            <a:ext cx="7072313" cy="684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888" y="-458788"/>
            <a:ext cx="7524750" cy="811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3286125" y="214313"/>
            <a:ext cx="16462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Шаг 6.</a:t>
            </a:r>
            <a:r>
              <a:rPr lang="ru-RU" altLang="ru-RU">
                <a:latin typeface="Calibri" pitchFamily="34" charset="0"/>
              </a:rPr>
              <a:t> </a:t>
            </a:r>
          </a:p>
        </p:txBody>
      </p:sp>
      <p:sp>
        <p:nvSpPr>
          <p:cNvPr id="31747" name="Прямоугольник 2"/>
          <p:cNvSpPr>
            <a:spLocks noChangeArrowheads="1"/>
          </p:cNvSpPr>
          <p:nvPr/>
        </p:nvSpPr>
        <p:spPr bwMode="auto">
          <a:xfrm>
            <a:off x="571500" y="1071563"/>
            <a:ext cx="83581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Разработка индивидуальных образовательных       маршрутов  для обучающихся на основе данных о выполнении отдельных заданий.</a:t>
            </a:r>
          </a:p>
        </p:txBody>
      </p:sp>
      <p:sp>
        <p:nvSpPr>
          <p:cNvPr id="31748" name="Прямоугольник 3"/>
          <p:cNvSpPr>
            <a:spLocks noChangeArrowheads="1"/>
          </p:cNvSpPr>
          <p:nvPr/>
        </p:nvSpPr>
        <p:spPr bwMode="auto">
          <a:xfrm>
            <a:off x="642938" y="3071813"/>
            <a:ext cx="7643812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000">
                <a:latin typeface="Times New Roman" pitchFamily="18" charset="0"/>
                <a:cs typeface="Times New Roman" pitchFamily="18" charset="0"/>
              </a:rPr>
              <a:t>Эффективным инструментом для дифференциации и построения индивидуальной траектории обучения являются карта учебных достижений класса для учителя и карты индивидуальных достижений обучающихся, которые использовались в проектах «Я сдам ЕГЭ!», «За честный ОГЭ» и «Будущее ЧР».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ChangeArrowheads="1"/>
          </p:cNvSpPr>
          <p:nvPr/>
        </p:nvSpPr>
        <p:spPr bwMode="auto">
          <a:xfrm>
            <a:off x="928688" y="0"/>
            <a:ext cx="7572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3. Обучающий этап</a:t>
            </a:r>
            <a:endParaRPr lang="ru-RU" alt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2"/>
          <p:cNvSpPr>
            <a:spLocks noChangeArrowheads="1"/>
          </p:cNvSpPr>
          <p:nvPr/>
        </p:nvSpPr>
        <p:spPr bwMode="auto">
          <a:xfrm>
            <a:off x="4143375" y="857250"/>
            <a:ext cx="1539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Шаг 7.</a:t>
            </a:r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2772" name="Прямоугольник 3"/>
          <p:cNvSpPr>
            <a:spLocks noChangeArrowheads="1"/>
          </p:cNvSpPr>
          <p:nvPr/>
        </p:nvSpPr>
        <p:spPr bwMode="auto">
          <a:xfrm>
            <a:off x="571500" y="1428750"/>
            <a:ext cx="80724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Проводить учебные занятия с учетом соответствующих изменений, внесенных в рабочие программы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4313" y="2571750"/>
            <a:ext cx="8929687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процесс организации и проведении учебных занятий необходимо: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включить формирование и развитие несформированных умений, видов деятельности;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связать освоение нового учебного материала и формирование соответствующих планируемых результатов с теми умениями и видами деятельности, которые по результатам ВПР были выявлены как проблемные поля, дефициты в разрезе каждого конкретного обучающегося, класса, параллели, всей общеобразовательной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рямоугольник 1"/>
          <p:cNvSpPr>
            <a:spLocks noChangeArrowheads="1"/>
          </p:cNvSpPr>
          <p:nvPr/>
        </p:nvSpPr>
        <p:spPr bwMode="auto">
          <a:xfrm>
            <a:off x="2643188" y="0"/>
            <a:ext cx="4151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5. Оценочный этап</a:t>
            </a:r>
            <a:endParaRPr lang="ru-RU" alt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Прямоугольник 2"/>
          <p:cNvSpPr>
            <a:spLocks noChangeArrowheads="1"/>
          </p:cNvSpPr>
          <p:nvPr/>
        </p:nvSpPr>
        <p:spPr bwMode="auto">
          <a:xfrm>
            <a:off x="3857625" y="785813"/>
            <a:ext cx="1489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Шаг 8.</a:t>
            </a:r>
            <a:r>
              <a:rPr lang="ru-RU" altLang="ru-RU">
                <a:latin typeface="Calibri" pitchFamily="34" charset="0"/>
              </a:rPr>
              <a:t> </a:t>
            </a:r>
          </a:p>
        </p:txBody>
      </p:sp>
      <p:sp>
        <p:nvSpPr>
          <p:cNvPr id="33796" name="Прямоугольник 3"/>
          <p:cNvSpPr>
            <a:spLocks noChangeArrowheads="1"/>
          </p:cNvSpPr>
          <p:nvPr/>
        </p:nvSpPr>
        <p:spPr bwMode="auto">
          <a:xfrm>
            <a:off x="428625" y="1428750"/>
            <a:ext cx="85010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Внести изменения в Положение о внутренней системе оценки качества образования в общеобразовательной организации</a:t>
            </a:r>
          </a:p>
        </p:txBody>
      </p:sp>
      <p:sp>
        <p:nvSpPr>
          <p:cNvPr id="33797" name="Прямоугольник 4"/>
          <p:cNvSpPr>
            <a:spLocks noChangeArrowheads="1"/>
          </p:cNvSpPr>
          <p:nvPr/>
        </p:nvSpPr>
        <p:spPr bwMode="auto">
          <a:xfrm>
            <a:off x="3857625" y="3071813"/>
            <a:ext cx="1539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Шаг 9.</a:t>
            </a:r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3798" name="Прямоугольник 5"/>
          <p:cNvSpPr>
            <a:spLocks noChangeArrowheads="1"/>
          </p:cNvSpPr>
          <p:nvPr/>
        </p:nvSpPr>
        <p:spPr bwMode="auto">
          <a:xfrm>
            <a:off x="357188" y="3929063"/>
            <a:ext cx="850106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Включить в состав учебных занятий для проведения текущей, тематической, промежуточной оценки обучающихся задания для оценки несформированных умений и видов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Прямоугольник 1"/>
          <p:cNvSpPr>
            <a:spLocks noChangeArrowheads="1"/>
          </p:cNvSpPr>
          <p:nvPr/>
        </p:nvSpPr>
        <p:spPr bwMode="auto">
          <a:xfrm>
            <a:off x="3500438" y="0"/>
            <a:ext cx="1744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Шаг 10.</a:t>
            </a:r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819" name="Прямоугольник 2"/>
          <p:cNvSpPr>
            <a:spLocks noChangeArrowheads="1"/>
          </p:cNvSpPr>
          <p:nvPr/>
        </p:nvSpPr>
        <p:spPr bwMode="auto">
          <a:xfrm>
            <a:off x="285750" y="642938"/>
            <a:ext cx="857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Проводить анализ результатов текущей, тематической и промежуточной оценки планируемых результатов образовательной программы основного общего образования</a:t>
            </a:r>
          </a:p>
        </p:txBody>
      </p:sp>
      <p:sp>
        <p:nvSpPr>
          <p:cNvPr id="34820" name="Rectangle 1"/>
          <p:cNvSpPr>
            <a:spLocks noChangeArrowheads="1"/>
          </p:cNvSpPr>
          <p:nvPr/>
        </p:nvSpPr>
        <p:spPr bwMode="auto">
          <a:xfrm>
            <a:off x="214313" y="2143125"/>
            <a:ext cx="8929687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u="sng">
                <a:latin typeface="Times New Roman" pitchFamily="18" charset="0"/>
                <a:cs typeface="Times New Roman" pitchFamily="18" charset="0"/>
              </a:rPr>
              <a:t>Последовательность проведения анализа текущей, тематической и промежуточной оценки к концу 3-ей четверти и до начала следующей четверти или триместра:</a:t>
            </a:r>
            <a:endParaRPr lang="ru-RU" altLang="ru-RU">
              <a:latin typeface="Times New Roman" pitchFamily="18" charset="0"/>
              <a:cs typeface="Times New Roman" pitchFamily="18" charset="0"/>
            </a:endParaRPr>
          </a:p>
          <a:p>
            <a:pPr>
              <a:buFont typeface="Calibri" pitchFamily="34" charset="0"/>
              <a:buAutoNum type="arabicParenR"/>
            </a:pPr>
            <a:r>
              <a:rPr lang="ru-RU" altLang="ru-RU">
                <a:latin typeface="Times New Roman" pitchFamily="18" charset="0"/>
                <a:cs typeface="Times New Roman" pitchFamily="18" charset="0"/>
              </a:rPr>
              <a:t>учителя-предметники проводят анализ текущей, тематической и промежуточной оценки планируемых результатов с учетом несформированных умений и видов деятельности по каждому ученику и классу и определяют наметившуюся динамику их изменений, выводят новые дефициты (если таковые обнаружатся в ходе анализа);</a:t>
            </a:r>
          </a:p>
          <a:p>
            <a:pPr>
              <a:buFont typeface="Calibri" pitchFamily="34" charset="0"/>
              <a:buAutoNum type="arabicParenR"/>
            </a:pPr>
            <a:r>
              <a:rPr lang="ru-RU" altLang="ru-RU">
                <a:latin typeface="Times New Roman" pitchFamily="18" charset="0"/>
                <a:cs typeface="Times New Roman" pitchFamily="18" charset="0"/>
              </a:rPr>
              <a:t>руководители методических объединений (при наличии) и/или заместитель руководителя образовательной организации по УВР проводят анализ текущей, тематической и промежуточной оценки планируемых результатов с учетом несформированных умений и видов деятельности по параллелям классов, классов по годам обучения и по общеобразовательной организации в целом;</a:t>
            </a:r>
          </a:p>
          <a:p>
            <a:pPr>
              <a:buFont typeface="Calibri" pitchFamily="34" charset="0"/>
              <a:buAutoNum type="arabicParenR"/>
            </a:pPr>
            <a:r>
              <a:rPr lang="ru-RU" altLang="ru-RU">
                <a:latin typeface="Times New Roman" pitchFamily="18" charset="0"/>
                <a:cs typeface="Times New Roman" pitchFamily="18" charset="0"/>
              </a:rPr>
              <a:t>руководитель принимает управленческие решения (меры) по итогам анализа текущей, тематической и промежуточной оценки планируемых результатов с учетом несформированных умений и видов деятельности по образовательной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Прямоугольник 1"/>
          <p:cNvSpPr>
            <a:spLocks noChangeArrowheads="1"/>
          </p:cNvSpPr>
          <p:nvPr/>
        </p:nvSpPr>
        <p:spPr bwMode="auto">
          <a:xfrm>
            <a:off x="2214563" y="0"/>
            <a:ext cx="4811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600" b="1">
                <a:latin typeface="Times New Roman" pitchFamily="18" charset="0"/>
                <a:cs typeface="Times New Roman" pitchFamily="18" charset="0"/>
              </a:rPr>
              <a:t>6. Рефлексивный этап</a:t>
            </a:r>
            <a:endParaRPr lang="ru-RU" alt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Прямоугольник 2"/>
          <p:cNvSpPr>
            <a:spLocks noChangeArrowheads="1"/>
          </p:cNvSpPr>
          <p:nvPr/>
        </p:nvSpPr>
        <p:spPr bwMode="auto">
          <a:xfrm>
            <a:off x="3571875" y="928688"/>
            <a:ext cx="1722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Шаг 11.</a:t>
            </a:r>
            <a:r>
              <a:rPr lang="ru-RU" alt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5844" name="Прямоугольник 3"/>
          <p:cNvSpPr>
            <a:spLocks noChangeArrowheads="1"/>
          </p:cNvSpPr>
          <p:nvPr/>
        </p:nvSpPr>
        <p:spPr bwMode="auto">
          <a:xfrm>
            <a:off x="285750" y="2690813"/>
            <a:ext cx="842962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Провести анализ эффективности принятых мер по организации образовательного процесса общеобразовательных организаций на уровне основного общего образования на основе результатов ВПР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-1257300"/>
            <a:ext cx="8064500" cy="811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357188" y="1068388"/>
            <a:ext cx="8501062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В I главе отражены основания для разработки и составления данных методических рекомендаций.</a:t>
            </a:r>
          </a:p>
          <a:p>
            <a:pPr indent="449263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Во II главе раскрываются особенности проблемного анализа результатов диагностических работ/ всероссийских проверочных работ, и выявления предметных дефицитов обучающихся на уровне педагогов и заместителя руководителя общеобразовательной организации.</a:t>
            </a:r>
          </a:p>
          <a:p>
            <a:pPr indent="449263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Глава III посвящена раскрытию последовательности действий по коррекции образовательной деятельности руководящих и педагогических работников на основе аналитических материалов.</a:t>
            </a:r>
          </a:p>
          <a:p>
            <a:pPr indent="449263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IV глава описывает механизмы осуществления преемственности в обучении учащихся начального и основного уровня образования 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214313" y="571500"/>
            <a:ext cx="8643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b="1">
                <a:latin typeface="Times New Roman" pitchFamily="18" charset="0"/>
                <a:cs typeface="Times New Roman" pitchFamily="18" charset="0"/>
              </a:rPr>
              <a:t>Структура методических рекомендаций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3357563" y="214313"/>
            <a:ext cx="1787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Глава </a:t>
            </a:r>
            <a:r>
              <a:rPr lang="en-US" altLang="ru-RU" sz="3200" b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altLang="ru-RU" sz="3200" b="1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3200">
              <a:latin typeface="Calibri" pitchFamily="34" charset="0"/>
            </a:endParaRPr>
          </a:p>
        </p:txBody>
      </p:sp>
      <p:sp>
        <p:nvSpPr>
          <p:cNvPr id="7171" name="Rectangle 1"/>
          <p:cNvSpPr>
            <a:spLocks noChangeArrowheads="1"/>
          </p:cNvSpPr>
          <p:nvPr/>
        </p:nvSpPr>
        <p:spPr bwMode="auto">
          <a:xfrm>
            <a:off x="0" y="857250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Составление аналитических справок /отчетов </a:t>
            </a:r>
            <a:endParaRPr lang="ru-RU" altLang="ru-RU" sz="2800"/>
          </a:p>
          <a:p>
            <a:pPr algn="ctr"/>
            <a:r>
              <a:rPr lang="ru-RU" altLang="ru-RU" sz="2800" b="1">
                <a:latin typeface="Times New Roman" pitchFamily="18" charset="0"/>
                <a:cs typeface="Times New Roman" pitchFamily="18" charset="0"/>
              </a:rPr>
              <a:t>по итогам всероссийских проверочных работ</a:t>
            </a:r>
          </a:p>
          <a:p>
            <a:pPr algn="ctr"/>
            <a:r>
              <a:rPr lang="ru-RU" altLang="ru-RU" sz="2800">
                <a:latin typeface="Times New Roman" pitchFamily="18" charset="0"/>
                <a:cs typeface="Times New Roman" pitchFamily="18" charset="0"/>
              </a:rPr>
              <a:t>(и других оценочных процедур)</a:t>
            </a:r>
            <a:endParaRPr lang="ru-RU" altLang="ru-RU" sz="2800"/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357188" y="2500313"/>
            <a:ext cx="878681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Структура  аналитической справки</a:t>
            </a:r>
          </a:p>
          <a:p>
            <a:pPr indent="449263" eaLnBrk="1" hangingPunct="1"/>
            <a:endParaRPr lang="ru-RU" altLang="ru-RU" sz="2400">
              <a:latin typeface="Times New Roman" pitchFamily="18" charset="0"/>
              <a:cs typeface="Times New Roman" pitchFamily="18" charset="0"/>
            </a:endParaRPr>
          </a:p>
          <a:p>
            <a:pPr indent="449263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 Аналитическая справка состоит из 6 разделов:</a:t>
            </a:r>
          </a:p>
          <a:p>
            <a:pPr indent="449263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1 раздел – цель оценочной процедуры.</a:t>
            </a:r>
          </a:p>
          <a:p>
            <a:pPr indent="449263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2 раздел – объект и методы оценки. </a:t>
            </a:r>
          </a:p>
          <a:p>
            <a:pPr indent="449263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3 раздел – статистические данные оценочной процедуры. </a:t>
            </a:r>
          </a:p>
          <a:p>
            <a:pPr indent="449263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4 раздел – содержательный анализ результатов. </a:t>
            </a:r>
          </a:p>
          <a:p>
            <a:pPr indent="449263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5 раздел – анализ достижений (</a:t>
            </a:r>
            <a:r>
              <a:rPr lang="ru-RU" altLang="ru-RU" sz="2400" i="1">
                <a:latin typeface="Times New Roman" pitchFamily="18" charset="0"/>
                <a:cs typeface="Times New Roman" pitchFamily="18" charset="0"/>
              </a:rPr>
              <a:t>выявление точек развития</a:t>
            </a:r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449263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6 раздел – выводы и рекомендации.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500063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1 раздел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pPr indent="449263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Цель оценочной процедуры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pPr indent="449263"/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(Что и как проверяют в ходе оценочной процедуры)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428625" y="1285875"/>
            <a:ext cx="87153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2 раздел 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Объект и методы оценки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(Характеристика участников и технология проведения 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процедуры диагностики)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0" y="2357438"/>
            <a:ext cx="914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3 раздел 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pPr indent="449263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Статистические данные оценочной процедуры</a:t>
            </a:r>
            <a:endParaRPr lang="ru-RU" altLang="ru-RU" sz="1600" i="1">
              <a:latin typeface="Times New Roman" pitchFamily="18" charset="0"/>
              <a:cs typeface="Times New Roman" pitchFamily="18" charset="0"/>
            </a:endParaRPr>
          </a:p>
          <a:p>
            <a:pPr indent="449263"/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 (Описание средних данных по участникам)</a:t>
            </a:r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3143250"/>
            <a:ext cx="9144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4 раздел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pPr indent="449263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 Содержательный анализ результатов</a:t>
            </a:r>
          </a:p>
          <a:p>
            <a:pPr indent="449263"/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(Текст анализа с таблицами, диаграммами и графиками)</a:t>
            </a:r>
          </a:p>
          <a:p>
            <a:pPr indent="449263"/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1 уровень – учителя,</a:t>
            </a:r>
          </a:p>
          <a:p>
            <a:pPr indent="449263"/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2 уровень – заместители руководителей ОО,</a:t>
            </a:r>
          </a:p>
          <a:p>
            <a:pPr indent="449263"/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3 уровень – муниципальные методические службы,</a:t>
            </a:r>
          </a:p>
          <a:p>
            <a:pPr indent="449263"/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4 уровень – региональный уровень.</a:t>
            </a:r>
            <a:endParaRPr lang="ru-RU" altLang="ru-RU" sz="16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428625" y="4929188"/>
            <a:ext cx="87153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5 раздел</a:t>
            </a:r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altLang="ru-RU" sz="1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Анализ достижений учащихся в разных группах</a:t>
            </a:r>
          </a:p>
          <a:p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Выявить точки роста и развития </a:t>
            </a:r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428625" y="5780088"/>
            <a:ext cx="87153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6 раздел 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Выводы и рекомендации</a:t>
            </a:r>
            <a:endParaRPr lang="ru-RU" altLang="ru-RU" sz="160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i="1">
                <a:latin typeface="Times New Roman" pitchFamily="18" charset="0"/>
                <a:cs typeface="Times New Roman" pitchFamily="18" charset="0"/>
              </a:rPr>
              <a:t>В выводах следует определить дефициты учителей на основании дефицитов детей по конкретным умениям </a:t>
            </a:r>
          </a:p>
        </p:txBody>
      </p:sp>
      <p:sp>
        <p:nvSpPr>
          <p:cNvPr id="8200" name="TextBox 7"/>
          <p:cNvSpPr txBox="1">
            <a:spLocks noChangeArrowheads="1"/>
          </p:cNvSpPr>
          <p:nvPr/>
        </p:nvSpPr>
        <p:spPr bwMode="auto">
          <a:xfrm>
            <a:off x="571500" y="0"/>
            <a:ext cx="800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Краткое содержание разделов аналитической справки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  <p:bldP spid="6148" grpId="0"/>
      <p:bldP spid="6149" grpId="0"/>
      <p:bldP spid="6150" grpId="0"/>
      <p:bldP spid="61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214313" y="4572000"/>
            <a:ext cx="428625" cy="214313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14313" y="3857625"/>
            <a:ext cx="428625" cy="214313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142875" y="3071813"/>
            <a:ext cx="428625" cy="21431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9221" name="Rectangle 1"/>
          <p:cNvSpPr>
            <a:spLocks noChangeArrowheads="1"/>
          </p:cNvSpPr>
          <p:nvPr/>
        </p:nvSpPr>
        <p:spPr bwMode="auto">
          <a:xfrm>
            <a:off x="214313" y="2428875"/>
            <a:ext cx="428625" cy="214313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ru-RU" altLang="ru-RU"/>
          </a:p>
        </p:txBody>
      </p:sp>
      <p:sp>
        <p:nvSpPr>
          <p:cNvPr id="9222" name="Rectangle 5"/>
          <p:cNvSpPr>
            <a:spLocks noChangeArrowheads="1"/>
          </p:cNvSpPr>
          <p:nvPr/>
        </p:nvSpPr>
        <p:spPr bwMode="auto">
          <a:xfrm>
            <a:off x="571500" y="1571625"/>
            <a:ext cx="8572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Задания повышенного уровня будут помечены * и написаны курсивом</a:t>
            </a:r>
            <a:endParaRPr lang="ru-RU" altLang="ru-RU" sz="2000">
              <a:ea typeface="Calibri" pitchFamily="34" charset="0"/>
              <a:cs typeface="Times New Roman" pitchFamily="18" charset="0"/>
            </a:endParaRPr>
          </a:p>
          <a:p>
            <a:endParaRPr lang="ru-RU" altLang="ru-RU" sz="2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571500" y="4429125"/>
            <a:ext cx="7215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высокий уровень (81% - 100%).</a:t>
            </a:r>
            <a:endParaRPr lang="ru-RU" altLang="ru-RU" sz="2000">
              <a:ea typeface="Calibri" pitchFamily="34" charset="0"/>
              <a:cs typeface="Times New Roman" pitchFamily="18" charset="0"/>
            </a:endParaRPr>
          </a:p>
          <a:p>
            <a:endParaRPr lang="ru-RU" altLang="ru-RU" sz="2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4" name="Rectangle 7"/>
          <p:cNvSpPr>
            <a:spLocks noChangeArrowheads="1"/>
          </p:cNvSpPr>
          <p:nvPr/>
        </p:nvSpPr>
        <p:spPr bwMode="auto">
          <a:xfrm>
            <a:off x="571500" y="3714750"/>
            <a:ext cx="8572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повышенный уровень (66% - 80%),</a:t>
            </a:r>
            <a:endParaRPr lang="ru-RU" altLang="ru-RU" sz="2000">
              <a:ea typeface="Calibri" pitchFamily="34" charset="0"/>
              <a:cs typeface="Times New Roman" pitchFamily="18" charset="0"/>
            </a:endParaRPr>
          </a:p>
          <a:p>
            <a:endParaRPr lang="ru-RU" altLang="ru-RU" sz="2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428625" y="3000375"/>
            <a:ext cx="8715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базовый уровень (50% - 65%),</a:t>
            </a:r>
            <a:endParaRPr lang="ru-RU" altLang="ru-RU" sz="2000">
              <a:ea typeface="Calibri" pitchFamily="34" charset="0"/>
              <a:cs typeface="Times New Roman" pitchFamily="18" charset="0"/>
            </a:endParaRPr>
          </a:p>
          <a:p>
            <a:endParaRPr lang="ru-RU" altLang="ru-RU" sz="2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6" name="Rectangle 9"/>
          <p:cNvSpPr>
            <a:spLocks noChangeArrowheads="1"/>
          </p:cNvSpPr>
          <p:nvPr/>
        </p:nvSpPr>
        <p:spPr bwMode="auto">
          <a:xfrm>
            <a:off x="571500" y="2357438"/>
            <a:ext cx="8572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1" hangingPunct="1"/>
            <a:r>
              <a:rPr lang="ru-RU" alt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ниже базового уровня (ниже 50%),</a:t>
            </a:r>
            <a:endParaRPr lang="ru-RU" altLang="ru-RU" sz="2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27" name="TextBox 10"/>
          <p:cNvSpPr txBox="1">
            <a:spLocks noChangeArrowheads="1"/>
          </p:cNvSpPr>
          <p:nvPr/>
        </p:nvSpPr>
        <p:spPr bwMode="auto">
          <a:xfrm>
            <a:off x="214313" y="0"/>
            <a:ext cx="8572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>
                <a:latin typeface="Times New Roman" pitchFamily="18" charset="0"/>
                <a:cs typeface="Times New Roman" pitchFamily="18" charset="0"/>
              </a:rPr>
              <a:t>Содержательный анализ с выявлением дефицитов осуществляется по карте достижений класса</a:t>
            </a:r>
          </a:p>
        </p:txBody>
      </p:sp>
      <p:sp>
        <p:nvSpPr>
          <p:cNvPr id="9228" name="TextBox 11"/>
          <p:cNvSpPr txBox="1">
            <a:spLocks noChangeArrowheads="1"/>
          </p:cNvSpPr>
          <p:nvPr/>
        </p:nvSpPr>
        <p:spPr bwMode="auto">
          <a:xfrm>
            <a:off x="857250" y="1071563"/>
            <a:ext cx="7358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Условные обозначения и критерии уровневой оценки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5" y="928688"/>
          <a:ext cx="8858250" cy="5038725"/>
        </p:xfrm>
        <a:graphic>
          <a:graphicData uri="http://schemas.openxmlformats.org/drawingml/2006/table">
            <a:tbl>
              <a:tblPr/>
              <a:tblGrid>
                <a:gridCol w="7969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3207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24754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342856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206093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274228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274228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  <a:gridCol w="342785">
                  <a:extLst>
                    <a:ext uri="{9D8B030D-6E8A-4147-A177-3AD203B41FA5}">
                      <a16:colId xmlns:a16="http://schemas.microsoft.com/office/drawing/2014/main" xmlns="" val="20021"/>
                    </a:ext>
                  </a:extLst>
                </a:gridCol>
                <a:gridCol w="274228">
                  <a:extLst>
                    <a:ext uri="{9D8B030D-6E8A-4147-A177-3AD203B41FA5}">
                      <a16:colId xmlns:a16="http://schemas.microsoft.com/office/drawing/2014/main" xmlns="" val="20022"/>
                    </a:ext>
                  </a:extLst>
                </a:gridCol>
                <a:gridCol w="542696">
                  <a:extLst>
                    <a:ext uri="{9D8B030D-6E8A-4147-A177-3AD203B41FA5}">
                      <a16:colId xmlns:a16="http://schemas.microsoft.com/office/drawing/2014/main" xmlns="" val="20023"/>
                    </a:ext>
                  </a:extLst>
                </a:gridCol>
                <a:gridCol w="500063">
                  <a:extLst>
                    <a:ext uri="{9D8B030D-6E8A-4147-A177-3AD203B41FA5}">
                      <a16:colId xmlns:a16="http://schemas.microsoft.com/office/drawing/2014/main" xmlns="" val="20024"/>
                    </a:ext>
                  </a:extLst>
                </a:gridCol>
              </a:tblGrid>
              <a:tr h="166426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max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45б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64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Участники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Вар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1К1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1К2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1К3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2К1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2К2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2К3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2К4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7(1)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7(2)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ИТОГО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29%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37,8%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42,2%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44,4%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42,2%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37,8%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31%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44,4%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46,7%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44,4%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48,9%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55,6%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24,4%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68,9%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66,7%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latin typeface="Arial" panose="020B060402020202020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latin typeface="Calibri" panose="020F0502020204030204"/>
                        </a:rPr>
                        <a:t>35,6%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Ученик 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anose="020B060402020202020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97,8%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47,2%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latin typeface="Calibri" panose="020F0502020204030204"/>
                        </a:rPr>
                        <a:t>67%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FF0000"/>
                        </a:solidFill>
                        <a:latin typeface="Calibri" panose="020F050202020403020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</a:tbl>
          </a:graphicData>
        </a:graphic>
      </p:graphicFrame>
      <p:sp>
        <p:nvSpPr>
          <p:cNvPr id="10867" name="TextBox 2"/>
          <p:cNvSpPr txBox="1">
            <a:spLocks noChangeArrowheads="1"/>
          </p:cNvSpPr>
          <p:nvPr/>
        </p:nvSpPr>
        <p:spPr bwMode="auto">
          <a:xfrm>
            <a:off x="1785938" y="0"/>
            <a:ext cx="7215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«Горизонтальный» анализ по карте достижений класса выявляет дефициты обучающихся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4168</Words>
  <Application>Microsoft Office PowerPoint</Application>
  <PresentationFormat>Экран (4:3)</PresentationFormat>
  <Paragraphs>1976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0" baseType="lpstr">
      <vt:lpstr>Arial</vt:lpstr>
      <vt:lpstr>Calibri Light</vt:lpstr>
      <vt:lpstr>Calibri</vt:lpstr>
      <vt:lpstr>Times New Roman</vt:lpstr>
      <vt:lpstr>Arial Unicode MS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Элина</dc:creator>
  <cp:lastModifiedBy>1</cp:lastModifiedBy>
  <cp:revision>49</cp:revision>
  <dcterms:created xsi:type="dcterms:W3CDTF">2020-12-09T10:06:52Z</dcterms:created>
  <dcterms:modified xsi:type="dcterms:W3CDTF">2024-02-22T06:28:26Z</dcterms:modified>
</cp:coreProperties>
</file>