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6" r:id="rId2"/>
    <p:sldId id="257" r:id="rId3"/>
    <p:sldId id="288" r:id="rId4"/>
    <p:sldId id="261" r:id="rId5"/>
    <p:sldId id="262" r:id="rId6"/>
    <p:sldId id="265" r:id="rId7"/>
    <p:sldId id="266" r:id="rId8"/>
    <p:sldId id="264" r:id="rId9"/>
    <p:sldId id="263" r:id="rId10"/>
    <p:sldId id="269" r:id="rId11"/>
    <p:sldId id="275" r:id="rId12"/>
    <p:sldId id="268" r:id="rId13"/>
    <p:sldId id="271" r:id="rId14"/>
    <p:sldId id="272" r:id="rId15"/>
    <p:sldId id="273" r:id="rId16"/>
    <p:sldId id="274" r:id="rId17"/>
    <p:sldId id="287" r:id="rId18"/>
    <p:sldId id="276" r:id="rId19"/>
    <p:sldId id="277" r:id="rId20"/>
    <p:sldId id="285" r:id="rId21"/>
    <p:sldId id="286" r:id="rId22"/>
    <p:sldId id="284" r:id="rId23"/>
    <p:sldId id="278" r:id="rId24"/>
    <p:sldId id="279" r:id="rId25"/>
    <p:sldId id="280" r:id="rId26"/>
    <p:sldId id="281" r:id="rId27"/>
    <p:sldId id="282" r:id="rId28"/>
    <p:sldId id="290" r:id="rId29"/>
    <p:sldId id="291" r:id="rId30"/>
    <p:sldId id="292" r:id="rId31"/>
    <p:sldId id="29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15" autoAdjust="0"/>
    <p:restoredTop sz="94660"/>
  </p:normalViewPr>
  <p:slideViewPr>
    <p:cSldViewPr>
      <p:cViewPr varScale="1">
        <p:scale>
          <a:sx n="86" d="100"/>
          <a:sy n="86" d="100"/>
        </p:scale>
        <p:origin x="-13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BE6AE-9B9C-4FF8-B3F4-4064846C86EA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C4C2D-F960-4DB1-A59B-E33ED644D0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0716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C4C2D-F960-4DB1-A59B-E33ED644D0F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2836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6756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5570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16041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42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23084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6722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3042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873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133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186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0342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7130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114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345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3807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5088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0974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p=6&amp;source=wiz&amp;text=&#1092;&#1075;&#1086;&#1089;%20&#1101;&#1090;&#1086;%20&#1089;&#1086;&#1074;&#1086;&#1082;&#1091;&#1087;&#1085;&#1086;&#1089;&#1090;&#1100;%20&#1090;&#1088;&#1077;&#1073;&#1086;&#1074;&#1072;&#1085;&#1080;&#1081;%20&#1082;&#1072;&#1088;&#1090;&#1080;&#1085;&#1082;&#1072;&amp;" TargetMode="External"/><Relationship Id="rId2" Type="http://schemas.openxmlformats.org/officeDocument/2006/relationships/hyperlink" Target="https://edsoo.ru/Primernaya_rabochaya_programma_osnovnogo_obschego_obrazovaniya_predmeta_Biologiya_proekt_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xternat.foxford.ru/polezno-znat/fgos-2020" TargetMode="External"/><Relationship Id="rId5" Type="http://schemas.openxmlformats.org/officeDocument/2006/relationships/hyperlink" Target="https://yandex.ru/images/search?p=5&amp;source=wiz&amp;text=&#1086;&#1089;&#1085;&#1072;&#1097;&#1077;&#1085;&#1080;&#1077;%20&#1082;&#1072;&#1073;&#1080;&#1085;&#1077;&#1090;&#1072;%20&#1073;&#1080;&#1086;&#1083;&#1086;&#1075;&#1080;&#1080;%20&#1082;&#1072;&#1088;&#1090;&#1080;&#1085;&#1082;&#1072;" TargetMode="External"/><Relationship Id="rId4" Type="http://schemas.openxmlformats.org/officeDocument/2006/relationships/hyperlink" Target="https://yandex.ru/images/search?pos=0&amp;img_url=https://fs00.infourok.ru/images/doc/119/139548/img5.jpg&amp;text=&#1086;&#1089;&#1085;&#1086;&#1074;&#1085;&#1099;&#1077;%20&#1092;&#1086;&#1088;&#1084;&#1099;%20&#1080;&#1089;&#1087;&#1086;&#1083;&#1100;&#1079;&#1086;&#1074;&#1072;&#1085;&#1080;&#1103;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35756" y="2204864"/>
            <a:ext cx="4944495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ФГОС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третьего поколения: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изменения и новшества по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БИОЛОГИи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63" y="2060848"/>
            <a:ext cx="165618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85731" y="26064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</a:t>
            </a:r>
            <a:r>
              <a:rPr lang="ru-RU" b="1" u="sng" dirty="0" smtClean="0"/>
              <a:t>МБОУ «СОШ </a:t>
            </a:r>
            <a:r>
              <a:rPr lang="ru-RU" b="1" u="sng" dirty="0" err="1" smtClean="0"/>
              <a:t>с.Гендерген</a:t>
            </a:r>
            <a:r>
              <a:rPr lang="ru-RU" b="1" u="sng" dirty="0" smtClean="0"/>
              <a:t> »</a:t>
            </a:r>
            <a:endParaRPr lang="ru-RU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5004048" y="5505043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учитель биологии   </a:t>
            </a:r>
            <a:r>
              <a:rPr lang="ru-RU" b="1" dirty="0" err="1" smtClean="0"/>
              <a:t>Бетираева</a:t>
            </a:r>
            <a:r>
              <a:rPr lang="ru-RU" b="1" dirty="0" smtClean="0"/>
              <a:t> </a:t>
            </a:r>
            <a:r>
              <a:rPr lang="ru-RU" b="1" dirty="0" err="1" smtClean="0"/>
              <a:t>Зарема</a:t>
            </a:r>
            <a:r>
              <a:rPr lang="ru-RU" b="1" dirty="0"/>
              <a:t> </a:t>
            </a:r>
            <a:r>
              <a:rPr lang="ru-RU" b="1" dirty="0" err="1" smtClean="0"/>
              <a:t>Айбулатовна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69008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В учебный план входят следующие обязательные для изучения предметные области и учебные предметы: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17715055"/>
              </p:ext>
            </p:extLst>
          </p:nvPr>
        </p:nvGraphicFramePr>
        <p:xfrm>
          <a:off x="467544" y="980727"/>
          <a:ext cx="8280920" cy="5581429"/>
        </p:xfrm>
        <a:graphic>
          <a:graphicData uri="http://schemas.openxmlformats.org/drawingml/2006/table">
            <a:tbl>
              <a:tblPr firstRow="1" firstCol="1" bandRow="1"/>
              <a:tblGrid>
                <a:gridCol w="36393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415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68817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2400" b="1" kern="0" dirty="0">
                          <a:effectLst/>
                          <a:latin typeface="Arial"/>
                          <a:ea typeface="Times New Roman"/>
                        </a:rPr>
                        <a:t>Предметные области</a:t>
                      </a:r>
                      <a:endParaRPr lang="ru-RU" sz="2400" b="1" kern="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2400" b="1" kern="0" dirty="0">
                          <a:effectLst/>
                          <a:latin typeface="Arial"/>
                          <a:ea typeface="Times New Roman"/>
                        </a:rPr>
                        <a:t>Учебные предметы</a:t>
                      </a:r>
                      <a:endParaRPr lang="ru-RU" sz="2400" b="1" kern="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2446">
                <a:tc>
                  <a:txBody>
                    <a:bodyPr/>
                    <a:lstStyle/>
                    <a:p>
                      <a:pPr marL="167005"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800" kern="0" dirty="0">
                          <a:effectLst/>
                          <a:latin typeface="Arial"/>
                          <a:ea typeface="Times New Roman"/>
                        </a:rPr>
                        <a:t>Русский язык и литература</a:t>
                      </a:r>
                      <a:endParaRPr lang="ru-RU" sz="800" kern="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535"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  <a:latin typeface="Arial"/>
                          <a:ea typeface="Times New Roman"/>
                        </a:rPr>
                        <a:t>Русский язык,</a:t>
                      </a:r>
                      <a:endParaRPr lang="ru-RU" sz="800" kern="10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89535"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  <a:latin typeface="Arial"/>
                          <a:ea typeface="Times New Roman"/>
                        </a:rPr>
                        <a:t>Литература</a:t>
                      </a:r>
                      <a:endParaRPr lang="ru-RU" sz="800" kern="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8668">
                <a:tc>
                  <a:txBody>
                    <a:bodyPr/>
                    <a:lstStyle/>
                    <a:p>
                      <a:pPr marL="167005"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800" kern="0" dirty="0">
                          <a:effectLst/>
                          <a:latin typeface="Arial"/>
                          <a:ea typeface="Times New Roman"/>
                        </a:rPr>
                        <a:t>Родной язык и родная литература</a:t>
                      </a:r>
                      <a:endParaRPr lang="ru-RU" sz="800" kern="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535"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  <a:latin typeface="Arial"/>
                          <a:ea typeface="Times New Roman"/>
                        </a:rPr>
                        <a:t>Родной язык и (или) государственный язык республики Российской Федерации,</a:t>
                      </a:r>
                      <a:endParaRPr lang="ru-RU" sz="800" kern="10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89535"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  <a:latin typeface="Arial"/>
                          <a:ea typeface="Times New Roman"/>
                        </a:rPr>
                        <a:t>Родная литература</a:t>
                      </a:r>
                      <a:endParaRPr lang="ru-RU" sz="800" kern="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2446">
                <a:tc>
                  <a:txBody>
                    <a:bodyPr/>
                    <a:lstStyle/>
                    <a:p>
                      <a:pPr marL="167005"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800" kern="0" dirty="0">
                          <a:effectLst/>
                          <a:latin typeface="Arial"/>
                          <a:ea typeface="Times New Roman"/>
                        </a:rPr>
                        <a:t>Иностранные языки</a:t>
                      </a:r>
                      <a:endParaRPr lang="ru-RU" sz="800" kern="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535"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  <a:latin typeface="Arial"/>
                          <a:ea typeface="Times New Roman"/>
                        </a:rPr>
                        <a:t>Иностранный язык,</a:t>
                      </a:r>
                      <a:endParaRPr lang="ru-RU" sz="800" kern="10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89535"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  <a:latin typeface="Arial"/>
                          <a:ea typeface="Times New Roman"/>
                        </a:rPr>
                        <a:t>Второй иностранный язык</a:t>
                      </a:r>
                      <a:endParaRPr lang="ru-RU" sz="800" kern="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2446">
                <a:tc>
                  <a:txBody>
                    <a:bodyPr/>
                    <a:lstStyle/>
                    <a:p>
                      <a:pPr marL="167005"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800" kern="0" dirty="0">
                          <a:effectLst/>
                          <a:latin typeface="Arial"/>
                          <a:ea typeface="Times New Roman"/>
                        </a:rPr>
                        <a:t>Математика и информатика</a:t>
                      </a:r>
                      <a:endParaRPr lang="ru-RU" sz="800" kern="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535"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800" kern="0" dirty="0">
                          <a:effectLst/>
                          <a:latin typeface="Arial"/>
                          <a:ea typeface="Times New Roman"/>
                        </a:rPr>
                        <a:t>Математика,</a:t>
                      </a:r>
                      <a:endParaRPr lang="ru-RU" sz="800" kern="1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89535"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800" kern="0" dirty="0">
                          <a:effectLst/>
                          <a:latin typeface="Arial"/>
                          <a:ea typeface="Times New Roman"/>
                        </a:rPr>
                        <a:t>Информатика</a:t>
                      </a:r>
                      <a:endParaRPr lang="ru-RU" sz="800" kern="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08668">
                <a:tc>
                  <a:txBody>
                    <a:bodyPr/>
                    <a:lstStyle/>
                    <a:p>
                      <a:pPr marL="167005"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  <a:latin typeface="Arial"/>
                          <a:ea typeface="Times New Roman"/>
                        </a:rPr>
                        <a:t>Общественно-научные предметы</a:t>
                      </a:r>
                      <a:endParaRPr lang="ru-RU" sz="800" kern="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535"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800" kern="0" dirty="0">
                          <a:effectLst/>
                          <a:latin typeface="Arial"/>
                          <a:ea typeface="Times New Roman"/>
                        </a:rPr>
                        <a:t>История,</a:t>
                      </a:r>
                      <a:endParaRPr lang="ru-RU" sz="800" kern="1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89535"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800" kern="0" dirty="0">
                          <a:effectLst/>
                          <a:latin typeface="Arial"/>
                          <a:ea typeface="Times New Roman"/>
                        </a:rPr>
                        <a:t>Обществознание,</a:t>
                      </a:r>
                      <a:endParaRPr lang="ru-RU" sz="800" kern="1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89535"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800" kern="0" dirty="0">
                          <a:effectLst/>
                          <a:latin typeface="Arial"/>
                          <a:ea typeface="Times New Roman"/>
                        </a:rPr>
                        <a:t>География</a:t>
                      </a:r>
                      <a:endParaRPr lang="ru-RU" sz="800" kern="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08668">
                <a:tc>
                  <a:txBody>
                    <a:bodyPr/>
                    <a:lstStyle/>
                    <a:p>
                      <a:pPr marL="167005"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0" dirty="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</a:rPr>
                        <a:t>Естественнонаучные предметы</a:t>
                      </a:r>
                      <a:endParaRPr lang="ru-RU" sz="2000" b="1" kern="1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535"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0" dirty="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</a:rPr>
                        <a:t>Физика,</a:t>
                      </a:r>
                      <a:endParaRPr lang="ru-RU" sz="2000" b="1" kern="1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89535"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0" dirty="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</a:rPr>
                        <a:t>Химия,</a:t>
                      </a:r>
                      <a:endParaRPr lang="ru-RU" sz="2000" b="1" kern="1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89535"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0" dirty="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</a:rPr>
                        <a:t>Биология</a:t>
                      </a:r>
                      <a:endParaRPr lang="ru-RU" sz="2000" b="1" kern="1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2446">
                <a:tc>
                  <a:txBody>
                    <a:bodyPr/>
                    <a:lstStyle/>
                    <a:p>
                      <a:pPr marL="167005"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000" kern="0" dirty="0">
                          <a:effectLst/>
                          <a:latin typeface="Arial"/>
                          <a:ea typeface="Times New Roman"/>
                        </a:rPr>
                        <a:t>Искусство</a:t>
                      </a:r>
                      <a:endParaRPr lang="ru-RU" sz="1200" kern="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535"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000" kern="0">
                          <a:effectLst/>
                          <a:latin typeface="Arial"/>
                          <a:ea typeface="Times New Roman"/>
                        </a:rPr>
                        <a:t>Изобразительное искусство,</a:t>
                      </a:r>
                      <a:endParaRPr lang="ru-RU" sz="1200" kern="10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89535"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000" kern="0">
                          <a:effectLst/>
                          <a:latin typeface="Arial"/>
                          <a:ea typeface="Times New Roman"/>
                        </a:rPr>
                        <a:t>Музыка</a:t>
                      </a:r>
                      <a:endParaRPr lang="ru-RU" sz="1200" kern="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6223">
                <a:tc>
                  <a:txBody>
                    <a:bodyPr/>
                    <a:lstStyle/>
                    <a:p>
                      <a:pPr marL="167005"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000" kern="0">
                          <a:effectLst/>
                          <a:latin typeface="Arial"/>
                          <a:ea typeface="Times New Roman"/>
                        </a:rPr>
                        <a:t>Технология</a:t>
                      </a:r>
                      <a:endParaRPr lang="ru-RU" sz="1200" kern="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535"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000" kern="0">
                          <a:effectLst/>
                          <a:latin typeface="Arial"/>
                          <a:ea typeface="Times New Roman"/>
                        </a:rPr>
                        <a:t>Технология</a:t>
                      </a:r>
                      <a:endParaRPr lang="ru-RU" sz="1200" kern="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97898">
                <a:tc>
                  <a:txBody>
                    <a:bodyPr/>
                    <a:lstStyle/>
                    <a:p>
                      <a:pPr marL="167005"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000" kern="0">
                          <a:effectLst/>
                          <a:latin typeface="Arial"/>
                          <a:ea typeface="Times New Roman"/>
                        </a:rPr>
                        <a:t>Физическая культура и основы безопасности жизнедеятельности</a:t>
                      </a:r>
                      <a:endParaRPr lang="ru-RU" sz="1200" kern="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535"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000" kern="0" dirty="0">
                          <a:effectLst/>
                          <a:latin typeface="Arial"/>
                          <a:ea typeface="Times New Roman"/>
                        </a:rPr>
                        <a:t>Физическая культура,</a:t>
                      </a:r>
                      <a:endParaRPr lang="ru-RU" sz="1200" kern="1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89535"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000" kern="0" dirty="0">
                          <a:effectLst/>
                          <a:latin typeface="Arial"/>
                          <a:ea typeface="Times New Roman"/>
                        </a:rPr>
                        <a:t>Основы безопасности жизнедеятельности</a:t>
                      </a:r>
                      <a:endParaRPr lang="ru-RU" sz="1200" kern="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0377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88640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NewRomanPS-BoldMT"/>
              </a:rPr>
              <a:t>Объем урочной и внеурочной деятельности</a:t>
            </a:r>
            <a:br>
              <a:rPr lang="ru-RU" sz="2400" b="1" dirty="0">
                <a:solidFill>
                  <a:srgbClr val="7030A0"/>
                </a:solidFill>
                <a:latin typeface="TimesNewRomanPS-BoldMT"/>
              </a:rPr>
            </a:b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15" t="58603" r="8452" b="15753"/>
          <a:stretch/>
        </p:blipFill>
        <p:spPr bwMode="auto">
          <a:xfrm>
            <a:off x="611560" y="1007460"/>
            <a:ext cx="7907015" cy="198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6057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18864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учебному предмету "Биология" (на базовом уровне)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764704"/>
            <a:ext cx="903649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формирование ценностного отношения к живой природе, к собственному организму;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применять систему биологических знаний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основами понятийного аппарата 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научного языка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биологии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способов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биологических знаний;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характеризовать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группы организмов в системе органического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мира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объяснять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человека в системе органического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мира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описывать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клетки, ткани, органы, системы органов и характеризовать важнейшие биологические процессы в организмах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438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3006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учебному предмету "Биология" (на базовом уровне)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08042"/>
            <a:ext cx="886656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представлений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закономерностях наследования признаков;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представлений об основных факторах окружающей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представлений об экосистемах и значении биоразнообразия;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решать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учебные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биологического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12)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создавать и применять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словесные и графические модели для объяснения строения живых систем, явлений и процессов живой природы;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13) понимание вклада российских и зарубежных ученых в развитие биологических наук;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14)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навыками работы с информацией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биологического содержания, представленной в разной форме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планировать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руководством наставника и проводить учебное исследование или проектную работу в области биологии; </a:t>
            </a:r>
          </a:p>
        </p:txBody>
      </p:sp>
    </p:spTree>
    <p:extLst>
      <p:ext uri="{BB962C8B-B14F-4D97-AF65-F5344CB8AC3E}">
        <p14:creationId xmlns:p14="http://schemas.microsoft.com/office/powerpoint/2010/main" xmlns="" val="374580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059" y="188640"/>
            <a:ext cx="80168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7883" y="908720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16)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интегрировать биологические знания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 знаниями других учебных предметов;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 экологической грамотности: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использовать приобретенные знания и навыки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здорового образа жизни, сбалансированного питания и физической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приемами оказания первой помощи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человеку, выращивания культурных растений и ухода за домашними животными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68520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учебному предмету "Биология" (на углубленном уровне):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908720"/>
            <a:ext cx="87129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характеризовать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биологических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знание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основных положений клеточной теории, основ эволюционной теории Ч. Дарвина, законов Г. Менделя, хромосомной теории наследственности Т. Моргана, закона Харди-</a:t>
            </a:r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Вайнберга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закона гомологических рядов Н.И. Вавилова, основных этапов возникновения и развития жизни на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Земле, биогеографических правил,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характеризовать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и факторы его эволюции;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свободно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оперировать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объяснять,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характеризовать;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механизма самовоспроизведения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клеток;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характеризовать подходы к анализу больших данных в биологии, характеризовать цели и задачи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биоинформатики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xmlns="" val="101850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учебному предмету "Биология" (на углубленном уровне):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08720"/>
            <a:ext cx="89644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умение объяснять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причины наследственных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заболеваний;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решать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качественные и количественные задачи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понимать и объяснять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современных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биоме-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дицинских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методов;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характеризовать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животных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мик-роорганизмов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целей и задач селекции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биотехноло-гии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оперировать знаниями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причинах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-раненных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заболеваний;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принципов профилактики и лечения распространенных инфекционных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углублению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биологических знаний 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выбору биологии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профильного предмета на уровне среднего общего образования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будущей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деятельности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517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2779" y="525276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рабочая программа основного общего образования предмета «Биология»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базовыи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̆ уровень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/>
              <a:t>Одобрена решением федерального учебно-методического объединения по общему образованию, протокол 3/21 от 27.09.2021 г.</a:t>
            </a:r>
          </a:p>
          <a:p>
            <a:pPr algn="ctr"/>
            <a:endParaRPr lang="ru-RU" sz="2800" dirty="0" smtClean="0"/>
          </a:p>
          <a:p>
            <a:r>
              <a:rPr lang="ru-RU" sz="2800" b="1" dirty="0" smtClean="0">
                <a:solidFill>
                  <a:srgbClr val="7030A0"/>
                </a:solidFill>
              </a:rPr>
              <a:t>Биология. Основное общее образование.pdf</a:t>
            </a:r>
          </a:p>
        </p:txBody>
      </p:sp>
    </p:spTree>
    <p:extLst>
      <p:ext uri="{BB962C8B-B14F-4D97-AF65-F5344CB8AC3E}">
        <p14:creationId xmlns:p14="http://schemas.microsoft.com/office/powerpoint/2010/main" xmlns="" val="8406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794" t="21123" r="21028" b="7206"/>
          <a:stretch/>
        </p:blipFill>
        <p:spPr bwMode="auto">
          <a:xfrm>
            <a:off x="1547664" y="0"/>
            <a:ext cx="5328592" cy="667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8001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850" t="27654" r="21219" b="14438"/>
          <a:stretch/>
        </p:blipFill>
        <p:spPr bwMode="auto">
          <a:xfrm>
            <a:off x="1403648" y="-1"/>
            <a:ext cx="6264696" cy="682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809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ФГОС нового поколения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484784"/>
            <a:ext cx="892899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0070C0"/>
                </a:solidFill>
              </a:rPr>
              <a:t>«Действующие стандарты недостаточно конкретизированы. Есть, конечно, общие посылы, но содержание отсутствует. Получается, что у нас есть ЕГЭ с конкретными вопросами по результатам, которые не прописаны». </a:t>
            </a:r>
          </a:p>
          <a:p>
            <a:r>
              <a:rPr lang="ru-RU" sz="3200" dirty="0"/>
              <a:t>     </a:t>
            </a:r>
          </a:p>
          <a:p>
            <a:r>
              <a:rPr lang="ru-RU" dirty="0" smtClean="0"/>
              <a:t>                                                   Министр </a:t>
            </a:r>
            <a:r>
              <a:rPr lang="ru-RU" dirty="0"/>
              <a:t>просвещения  Российской Федерации</a:t>
            </a:r>
          </a:p>
          <a:p>
            <a:pPr algn="r"/>
            <a:r>
              <a:rPr lang="ru-RU" sz="3200" dirty="0"/>
              <a:t> </a:t>
            </a:r>
            <a:r>
              <a:rPr lang="ru-RU" sz="2800" dirty="0" smtClean="0"/>
              <a:t>Сергей Кравцов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80142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04664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ЛИЧНОСТНЫЕ РЕЗУЛЬТАТЫ</a:t>
            </a:r>
          </a:p>
          <a:p>
            <a:r>
              <a:rPr lang="ru-RU" sz="2800" b="1" dirty="0"/>
              <a:t>- Патриотическое воспитание:</a:t>
            </a:r>
          </a:p>
          <a:p>
            <a:r>
              <a:rPr lang="ru-RU" sz="2800" b="1" dirty="0"/>
              <a:t>- Гражданское воспитание:</a:t>
            </a:r>
          </a:p>
          <a:p>
            <a:r>
              <a:rPr lang="ru-RU" sz="2800" b="1" dirty="0"/>
              <a:t>- Духовно-нравственное воспитание:</a:t>
            </a:r>
          </a:p>
          <a:p>
            <a:r>
              <a:rPr lang="ru-RU" sz="2800" b="1" dirty="0"/>
              <a:t>- Эстетическое воспитание:</a:t>
            </a:r>
          </a:p>
          <a:p>
            <a:r>
              <a:rPr lang="ru-RU" sz="2800" b="1" dirty="0"/>
              <a:t>- Ценности научного познания:</a:t>
            </a:r>
          </a:p>
          <a:p>
            <a:r>
              <a:rPr lang="ru-RU" sz="2800" b="1" dirty="0"/>
              <a:t>- Формирование культуры здоровья:</a:t>
            </a:r>
          </a:p>
          <a:p>
            <a:r>
              <a:rPr lang="ru-RU" sz="2800" b="1" dirty="0"/>
              <a:t>- Трудовое воспитание:</a:t>
            </a:r>
          </a:p>
          <a:p>
            <a:r>
              <a:rPr lang="ru-RU" sz="2800" b="1" dirty="0"/>
              <a:t>- Экологическое воспитание:</a:t>
            </a:r>
          </a:p>
        </p:txBody>
      </p:sp>
    </p:spTree>
    <p:extLst>
      <p:ext uri="{BB962C8B-B14F-4D97-AF65-F5344CB8AC3E}">
        <p14:creationId xmlns:p14="http://schemas.microsoft.com/office/powerpoint/2010/main" xmlns="" val="383596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89531"/>
            <a:ext cx="76328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 РЕЗУЛЬТАТЫ 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познавательные действия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Базовые логические действия: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Базовые исследовательские действия: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Работа с информацией: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коммуникативные действия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-Общение: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Совместная деятельность (сотрудничество):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регулятивные действия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Самоорганизация: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Самоконтроль (рефлексия):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Эмоциональный интеллект</a:t>
            </a:r>
          </a:p>
        </p:txBody>
      </p:sp>
    </p:spTree>
    <p:extLst>
      <p:ext uri="{BB962C8B-B14F-4D97-AF65-F5344CB8AC3E}">
        <p14:creationId xmlns:p14="http://schemas.microsoft.com/office/powerpoint/2010/main" xmlns="" val="303322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РЕЗУЛЬТАТЫ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класс: • характеризовать биологию как науку о живой природе; называть признаки живого, сравнивать объекты живой и неживой природы.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класс: • характеризовать ботанику как биологическую науку, её разделы и связи с другими науками и техникой.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класс: • характеризовать принципы классификации растений, основные систематические группы растений (водоросли, мхи, плауны, хвощи, папоротники, голосеменные, покрытосеменные или цветковые).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класс: • характеризовать зоологию как биологическую науку, её разделы и связь с другими науками и техникой.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класс: • характеризовать науки о человеке (антропологию, анатомию, физиологию и др.) и их связи с другими науками и техникой.</a:t>
            </a:r>
          </a:p>
        </p:txBody>
      </p:sp>
    </p:spTree>
    <p:extLst>
      <p:ext uri="{BB962C8B-B14F-4D97-AF65-F5344CB8AC3E}">
        <p14:creationId xmlns:p14="http://schemas.microsoft.com/office/powerpoint/2010/main" xmlns="" val="297270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Тематическое планирование 5 класс  (34часа)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72142571"/>
              </p:ext>
            </p:extLst>
          </p:nvPr>
        </p:nvGraphicFramePr>
        <p:xfrm>
          <a:off x="323528" y="1196752"/>
          <a:ext cx="8424936" cy="5117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38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147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63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5110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№ п/п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Название темы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Кол-во часов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3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Биология — наука о живой природе 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4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3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Методы изучения  живой природы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6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3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3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Организмы  — тела живой природы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7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3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4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Организмы и среда обитания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5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3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5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Природные сообщества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7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3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6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Живая природа и человек 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4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83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7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Резервное время 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7057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332656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Тематическое планирование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класс  (34 часа)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3329036"/>
              </p:ext>
            </p:extLst>
          </p:nvPr>
        </p:nvGraphicFramePr>
        <p:xfrm>
          <a:off x="405502" y="1124744"/>
          <a:ext cx="8342962" cy="3925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41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420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67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71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№ п/п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Название темы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Кол-во часов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69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Растительный организм 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6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69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Строение и жизнедеятельность растительного организма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27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69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3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Резервное время 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9077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6318" y="271574"/>
            <a:ext cx="6706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Тематическое планирование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класс  (34 часа)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93555389"/>
              </p:ext>
            </p:extLst>
          </p:nvPr>
        </p:nvGraphicFramePr>
        <p:xfrm>
          <a:off x="323528" y="980729"/>
          <a:ext cx="8424936" cy="60179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19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886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643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940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№ п/п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Название темы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Кол-во часов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8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Систематические группы растений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22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8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Развитие растительного мира на Земле 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8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3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Растения в природных сообществах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8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4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Растения и человек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4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8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5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Грибы. Лишайники. Бактерии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3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8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6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Резервное время 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7612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188640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Тематическое планирование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класс  (68 часов) 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37670077"/>
              </p:ext>
            </p:extLst>
          </p:nvPr>
        </p:nvGraphicFramePr>
        <p:xfrm>
          <a:off x="323528" y="650299"/>
          <a:ext cx="8496944" cy="61007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12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106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50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92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темы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часов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1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Животный организм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2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Строение и жизнедеятельность организма животного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168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Систематические группы животных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16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категории систематики животных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1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Одноклеточные животные  — простейшие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1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Многоклеточные животные. Кишечнополостные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1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Плоские, круглые, кольчатые черви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1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Членистоногие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1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Моллюски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1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Хордовые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1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Рыбы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1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Земноводные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1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Пресмыкающиеся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1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Птицы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51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Млекопитающие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51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животного мира на Земле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51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Животные в природных сообществах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51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Животные и человек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51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Резервное время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90751" y="3244334"/>
            <a:ext cx="1162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(68 часов)</a:t>
            </a:r>
          </a:p>
        </p:txBody>
      </p:sp>
    </p:spTree>
    <p:extLst>
      <p:ext uri="{BB962C8B-B14F-4D97-AF65-F5344CB8AC3E}">
        <p14:creationId xmlns:p14="http://schemas.microsoft.com/office/powerpoint/2010/main" xmlns="" val="108619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60648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Тематическое планирование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класс   (68 часов)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0773645"/>
              </p:ext>
            </p:extLst>
          </p:nvPr>
        </p:nvGraphicFramePr>
        <p:xfrm>
          <a:off x="539552" y="722313"/>
          <a:ext cx="8280921" cy="61843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08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492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07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6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Название темы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Кол-во часов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6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Человек  — биосоциальный вид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6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Структура организма человек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6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Нейрогуморальная  регуляция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6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Опора и движение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6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Внутренняя среда организма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6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Кровообращение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6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Дыхание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6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Питание и пищеварение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6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Обмен веществ и превращение энергии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6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Кожа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6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Выделение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6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Размножение и развитие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86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Органы чувств и сенсорные системы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86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Поведение и психика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86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Человек и окружающая среда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86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16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Резервное время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5549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s://fs00.infourok.ru/images/doc/119/139548/img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822"/>
          <a:stretch/>
        </p:blipFill>
        <p:spPr bwMode="auto">
          <a:xfrm>
            <a:off x="0" y="1602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613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chool18-viselki.ru/images/thumbnails/images/%D0%A0%D0%B5%D0%BA%D1%80%D0%B5%D0%B0%D1%86%D0%B8%D0%B8/IMG_8138-fill-342x2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928992" cy="588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188640"/>
            <a:ext cx="3625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кабинета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384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19" t="9451" r="9315" b="10365"/>
          <a:stretch/>
        </p:blipFill>
        <p:spPr bwMode="auto">
          <a:xfrm>
            <a:off x="25865" y="0"/>
            <a:ext cx="9156021" cy="69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8" name="Picture 2" descr="Примерные программы по учебным предметам. Биология 10-11 классы. ФГОС —  купить в интернет-магазине по низкой цене на Яндекс Маркет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500306"/>
            <a:ext cx="2714644" cy="4194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4268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332656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источники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08720"/>
            <a:ext cx="85689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Приказ </a:t>
            </a:r>
            <a:r>
              <a:rPr lang="ru-RU" dirty="0"/>
              <a:t>Министерства просвещения Российской Федерации от 31.05.2021 № 287 "Об утверждении федерального государственного образовательного стандарта основного общего </a:t>
            </a:r>
            <a:r>
              <a:rPr lang="ru-RU" dirty="0" smtClean="0"/>
              <a:t>образования«</a:t>
            </a:r>
          </a:p>
          <a:p>
            <a:pPr marL="342900" indent="-342900">
              <a:buAutoNum type="arabicPeriod"/>
            </a:pPr>
            <a:r>
              <a:rPr lang="ru-RU" dirty="0"/>
              <a:t>Примерная рабочая программа основного общего образования предмета «Биология» </a:t>
            </a:r>
            <a:r>
              <a:rPr lang="ru-RU" dirty="0" err="1"/>
              <a:t>базовыи</a:t>
            </a:r>
            <a:r>
              <a:rPr lang="ru-RU" dirty="0"/>
              <a:t>̆ </a:t>
            </a:r>
            <a:r>
              <a:rPr lang="ru-RU" dirty="0" smtClean="0"/>
              <a:t>уровень </a:t>
            </a:r>
            <a:r>
              <a:rPr lang="en-US" dirty="0">
                <a:hlinkClick r:id="rId2"/>
              </a:rPr>
              <a:t>https://edsoo.ru/Primernaya_rabochaya_programma_osnovnogo_obschego_obrazovaniya_predmeta_Biologiya_proekt_.</a:t>
            </a:r>
            <a:r>
              <a:rPr lang="en-US" dirty="0" smtClean="0">
                <a:hlinkClick r:id="rId2"/>
              </a:rPr>
              <a:t>htm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>
                <a:hlinkClick r:id="rId3"/>
              </a:rPr>
              <a:t>https://yandex.ru/images/search?p=6&amp;source=wiz&amp;text=</a:t>
            </a:r>
            <a:r>
              <a:rPr lang="ru-RU" dirty="0">
                <a:hlinkClick r:id="rId3"/>
              </a:rPr>
              <a:t>фгос%20это%20совокупность%20требований%20картинка</a:t>
            </a:r>
            <a:r>
              <a:rPr lang="ru-RU" dirty="0" smtClean="0">
                <a:hlinkClick r:id="rId3"/>
              </a:rPr>
              <a:t>&amp;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>
                <a:hlinkClick r:id="rId4"/>
              </a:rPr>
              <a:t>https://yandex.ru/images/search?pos=0&amp;img_url=https%3A%2F%2Ffs00.infourok.ru%2Fimages%2Fdoc%2F119%2F139548%2Fimg5.jpg&amp;text=</a:t>
            </a:r>
            <a:r>
              <a:rPr lang="ru-RU" dirty="0" smtClean="0">
                <a:hlinkClick r:id="rId4"/>
              </a:rPr>
              <a:t>основные%20формы%20использования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://yandex.ru/images/search?p=5&amp;source=wiz&amp;text=</a:t>
            </a:r>
            <a:r>
              <a:rPr lang="ru-RU" dirty="0" smtClean="0">
                <a:hlinkClick r:id="rId5"/>
              </a:rPr>
              <a:t>оснащение%20кабинета%20биологии%20картинка</a:t>
            </a:r>
            <a:r>
              <a:rPr lang="en-US" dirty="0" smtClean="0"/>
              <a:t>.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externat.foxford.ru/polezno-znat/fgos-2020</a:t>
            </a: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594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7" y="2060848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1"/>
                </a:solidFill>
              </a:rPr>
              <a:t>Спасибо за внимание!</a:t>
            </a:r>
            <a:endParaRPr lang="ru-RU" sz="5400" b="1" dirty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6720" y="3645024"/>
            <a:ext cx="2214613" cy="227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278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028" t="27812" r="12835" b="26590"/>
          <a:stretch/>
        </p:blipFill>
        <p:spPr bwMode="auto">
          <a:xfrm>
            <a:off x="106255" y="-32436"/>
            <a:ext cx="8911307" cy="509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098526"/>
            <a:ext cx="8983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ФГОС также обеспечивает преемственность образовательных программ</a:t>
            </a:r>
            <a:r>
              <a:rPr lang="ru-RU" sz="3600" b="1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781" t="35843" r="34932" b="35390"/>
          <a:stretch/>
        </p:blipFill>
        <p:spPr bwMode="auto">
          <a:xfrm>
            <a:off x="71766" y="35642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713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16632"/>
            <a:ext cx="55203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</a:rPr>
              <a:t>Три поколения стандартов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762963"/>
            <a:ext cx="87849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Первое поколение образовательных </a:t>
            </a:r>
            <a:r>
              <a:rPr lang="ru-RU" sz="2000" b="1" dirty="0" smtClean="0"/>
              <a:t>стандартов.</a:t>
            </a:r>
          </a:p>
          <a:p>
            <a:r>
              <a:rPr lang="ru-RU" sz="2000" dirty="0" smtClean="0"/>
              <a:t> </a:t>
            </a:r>
            <a:r>
              <a:rPr lang="ru-RU" sz="2000" dirty="0">
                <a:solidFill>
                  <a:srgbClr val="7030A0"/>
                </a:solidFill>
              </a:rPr>
              <a:t>Были приняты в 2004 году. Основной целью был </a:t>
            </a:r>
            <a:r>
              <a:rPr lang="ru-RU" sz="2000" dirty="0" smtClean="0">
                <a:solidFill>
                  <a:srgbClr val="7030A0"/>
                </a:solidFill>
              </a:rPr>
              <a:t>предметный </a:t>
            </a:r>
            <a:r>
              <a:rPr lang="ru-RU" sz="2000" dirty="0">
                <a:solidFill>
                  <a:srgbClr val="7030A0"/>
                </a:solidFill>
              </a:rPr>
              <a:t>результат. Во главу ставился набор информации, обязательной для изучения. Подробно описывалось содержание образование: темы, дидактические </a:t>
            </a:r>
            <a:r>
              <a:rPr lang="ru-RU" sz="2000" dirty="0" smtClean="0">
                <a:solidFill>
                  <a:srgbClr val="7030A0"/>
                </a:solidFill>
              </a:rPr>
              <a:t>единицы.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638" y="2708335"/>
            <a:ext cx="8964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Второе поколение ФГОС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разрабатывались с 2009 по 2012 год и действуют до 2022 года. Акцент сделан на развитие УУД, то есть способности обучающихся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самостоятельно добывать информацию. Много внимания уделено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проектной </a:t>
            </a:r>
            <a:r>
              <a:rPr lang="ru-RU" sz="2400" dirty="0" smtClean="0">
                <a:solidFill>
                  <a:srgbClr val="7030A0"/>
                </a:solidFill>
              </a:rPr>
              <a:t>и внеурочной деятельности.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4869160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               </a:t>
            </a:r>
            <a:r>
              <a:rPr lang="ru-RU" sz="2000" b="1" dirty="0" smtClean="0"/>
              <a:t>Главная </a:t>
            </a:r>
            <a:r>
              <a:rPr lang="ru-RU" sz="2000" b="1" dirty="0"/>
              <a:t>задача ФГОС третьего поколения </a:t>
            </a:r>
            <a:r>
              <a:rPr lang="ru-RU" sz="2000" dirty="0"/>
              <a:t>- </a:t>
            </a:r>
            <a:r>
              <a:rPr lang="ru-RU" sz="2000" dirty="0">
                <a:solidFill>
                  <a:srgbClr val="7030A0"/>
                </a:solidFill>
              </a:rPr>
              <a:t>конкретизация требований к обучающимся. В новых ФГОС 2022 года определяют чёткие требования к предметным результатам по каждой учебной дисциплине</a:t>
            </a:r>
          </a:p>
        </p:txBody>
      </p:sp>
    </p:spTree>
    <p:extLst>
      <p:ext uri="{BB962C8B-B14F-4D97-AF65-F5344CB8AC3E}">
        <p14:creationId xmlns:p14="http://schemas.microsoft.com/office/powerpoint/2010/main" xmlns="" val="47015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Отличия ФГОС первого и второго поколени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438"/>
          <a:stretch/>
        </p:blipFill>
        <p:spPr bwMode="auto">
          <a:xfrm>
            <a:off x="-14736" y="0"/>
            <a:ext cx="91492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888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178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1774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050004"/>
            <a:ext cx="89289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В</a:t>
            </a:r>
            <a:r>
              <a:rPr lang="ru-RU" sz="2800" b="1" dirty="0" smtClean="0"/>
              <a:t> </a:t>
            </a:r>
            <a:r>
              <a:rPr lang="ru-RU" sz="2400" b="1" dirty="0"/>
              <a:t>соответствии с Приказом Министерства просвещения</a:t>
            </a:r>
          </a:p>
          <a:p>
            <a:r>
              <a:rPr lang="ru-RU" sz="2400" b="1" dirty="0" smtClean="0"/>
              <a:t>Российской </a:t>
            </a:r>
            <a:r>
              <a:rPr lang="ru-RU" sz="2400" b="1" dirty="0"/>
              <a:t>Федерации </a:t>
            </a:r>
            <a:r>
              <a:rPr lang="ru-RU" sz="2400" b="1" dirty="0">
                <a:solidFill>
                  <a:srgbClr val="7030A0"/>
                </a:solidFill>
              </a:rPr>
              <a:t>от 31.05.2021 № 287 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"</a:t>
            </a:r>
            <a:r>
              <a:rPr lang="ru-RU" sz="2400" b="1" dirty="0">
                <a:solidFill>
                  <a:srgbClr val="7030A0"/>
                </a:solidFill>
              </a:rPr>
              <a:t>Об утверждении федерального государственного 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образовательного стандарта  основного </a:t>
            </a:r>
            <a:r>
              <a:rPr lang="ru-RU" sz="2400" b="1" dirty="0">
                <a:solidFill>
                  <a:srgbClr val="7030A0"/>
                </a:solidFill>
              </a:rPr>
              <a:t>общего образования" </a:t>
            </a:r>
            <a:r>
              <a:rPr lang="ru-RU" sz="2400" b="1" dirty="0"/>
              <a:t>(</a:t>
            </a:r>
            <a:r>
              <a:rPr lang="ru-RU" sz="2400" b="1" dirty="0" smtClean="0"/>
              <a:t>Зарегистрирован 05.07.2021 </a:t>
            </a:r>
            <a:r>
              <a:rPr lang="ru-RU" sz="2400" b="1" dirty="0"/>
              <a:t>№ 64101) был утвержден новый </a:t>
            </a:r>
            <a:r>
              <a:rPr lang="ru-RU" sz="2400" b="1" dirty="0" smtClean="0"/>
              <a:t>ФГОС и </a:t>
            </a:r>
            <a:r>
              <a:rPr lang="ru-RU" sz="2400" b="1" dirty="0"/>
              <a:t>было установлено, что прием на обучение </a:t>
            </a:r>
            <a:r>
              <a:rPr lang="ru-RU" sz="2400" b="1" dirty="0" smtClean="0"/>
              <a:t>по ФГОС</a:t>
            </a:r>
            <a:r>
              <a:rPr lang="ru-RU" sz="2400" b="1" dirty="0"/>
              <a:t>, утвержденным приказом МО и науки РФ </a:t>
            </a:r>
            <a:r>
              <a:rPr lang="ru-RU" sz="2400" b="1" dirty="0" smtClean="0"/>
              <a:t>от 17.12.2010 </a:t>
            </a:r>
            <a:r>
              <a:rPr lang="ru-RU" sz="2400" b="1" dirty="0"/>
              <a:t>№ 1897, прекращается </a:t>
            </a:r>
            <a:endParaRPr lang="ru-RU" sz="2400" b="1" dirty="0" smtClean="0"/>
          </a:p>
          <a:p>
            <a:r>
              <a:rPr lang="ru-RU" sz="2400" b="1" dirty="0" smtClean="0">
                <a:solidFill>
                  <a:srgbClr val="7030A0"/>
                </a:solidFill>
              </a:rPr>
              <a:t>1 сентября  2022 </a:t>
            </a:r>
            <a:r>
              <a:rPr lang="ru-RU" sz="2400" b="1" dirty="0"/>
              <a:t>г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900608" y="0"/>
            <a:ext cx="9505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ФГОС нового поколения</a:t>
            </a:r>
            <a:endParaRPr lang="ru-RU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800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268760"/>
            <a:ext cx="727280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Изменения </a:t>
            </a:r>
            <a:r>
              <a:rPr lang="ru-RU" sz="3600" b="1" dirty="0">
                <a:solidFill>
                  <a:srgbClr val="7030A0"/>
                </a:solidFill>
              </a:rPr>
              <a:t>во ФГОС</a:t>
            </a:r>
          </a:p>
          <a:p>
            <a:pPr algn="ctr"/>
            <a:r>
              <a:rPr lang="ru-RU" sz="3600" b="1" dirty="0">
                <a:solidFill>
                  <a:srgbClr val="7030A0"/>
                </a:solidFill>
              </a:rPr>
              <a:t>основного общего</a:t>
            </a:r>
          </a:p>
          <a:p>
            <a:pPr algn="ctr"/>
            <a:r>
              <a:rPr lang="ru-RU" sz="3600" b="1" dirty="0">
                <a:solidFill>
                  <a:srgbClr val="7030A0"/>
                </a:solidFill>
              </a:rPr>
              <a:t>образования, коснувшиеся</a:t>
            </a:r>
          </a:p>
          <a:p>
            <a:pPr algn="ctr"/>
            <a:r>
              <a:rPr lang="ru-RU" sz="3600" b="1" dirty="0">
                <a:solidFill>
                  <a:srgbClr val="7030A0"/>
                </a:solidFill>
              </a:rPr>
              <a:t>предмета </a:t>
            </a:r>
            <a:r>
              <a:rPr lang="ru-RU" sz="3600" b="1" dirty="0" smtClean="0">
                <a:solidFill>
                  <a:srgbClr val="7030A0"/>
                </a:solidFill>
              </a:rPr>
              <a:t>«биология</a:t>
            </a:r>
            <a:r>
              <a:rPr lang="ru-RU" sz="4400" b="1" dirty="0" smtClean="0">
                <a:solidFill>
                  <a:srgbClr val="7030A0"/>
                </a:solidFill>
              </a:rPr>
              <a:t>»</a:t>
            </a: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6253"/>
            <a:ext cx="2011363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563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656</TotalTime>
  <Words>1439</Words>
  <Application>Microsoft Office PowerPoint</Application>
  <PresentationFormat>Экран (4:3)</PresentationFormat>
  <Paragraphs>308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43</cp:revision>
  <dcterms:created xsi:type="dcterms:W3CDTF">2021-12-04T17:27:56Z</dcterms:created>
  <dcterms:modified xsi:type="dcterms:W3CDTF">2023-05-19T11:18:50Z</dcterms:modified>
</cp:coreProperties>
</file>