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eg" ContentType="image/jpeg"/>
  <Default Extension="xml" ContentType="application/xml"/>
  <Default Extension="emf" ContentType="image/x-emf"/>
  <Default Extension="rels" ContentType="application/vnd.openxmlformats-package.relationships+xml"/>
  <Default Extension="bin" ContentType="application/vnd.openxmlformats-officedocument.oleObject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73" d="100"/>
          <a:sy n="73" d="100"/>
        </p:scale>
        <p:origin x="618" y="78"/>
      </p:cViewPr>
      <p:guideLst>
        <p:guide pos="2160" orient="horz"/>
        <p:guide pos="3840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presProps" Target="presProps.xml" /><Relationship Id="rId14" Type="http://schemas.openxmlformats.org/officeDocument/2006/relationships/tableStyles" Target="tableStyles.xml" /><Relationship Id="rId15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7CAE977-1A57-412A-A57C-B0C5DA6BA8AC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CF2C047-00EB-4EF6-B399-063B47DB22E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7CAE977-1A57-412A-A57C-B0C5DA6BA8AC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CF2C047-00EB-4EF6-B399-063B47DB22E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7CAE977-1A57-412A-A57C-B0C5DA6BA8AC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CF2C047-00EB-4EF6-B399-063B47DB22E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7CAE977-1A57-412A-A57C-B0C5DA6BA8AC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CF2C047-00EB-4EF6-B399-063B47DB22E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7CAE977-1A57-412A-A57C-B0C5DA6BA8AC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CF2C047-00EB-4EF6-B399-063B47DB22E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7CAE977-1A57-412A-A57C-B0C5DA6BA8AC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CF2C047-00EB-4EF6-B399-063B47DB22E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7CAE977-1A57-412A-A57C-B0C5DA6BA8AC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CF2C047-00EB-4EF6-B399-063B47DB22E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7CAE977-1A57-412A-A57C-B0C5DA6BA8AC}" type="datetimeFigureOut">
              <a:rPr lang="ru-RU"/>
              <a:t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CF2C047-00EB-4EF6-B399-063B47DB22E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7CAE977-1A57-412A-A57C-B0C5DA6BA8AC}" type="datetimeFigureOut">
              <a:rPr lang="ru-RU"/>
              <a:t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CF2C047-00EB-4EF6-B399-063B47DB22E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7CAE977-1A57-412A-A57C-B0C5DA6BA8AC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CF2C047-00EB-4EF6-B399-063B47DB22E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7CAE977-1A57-412A-A57C-B0C5DA6BA8AC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CF2C047-00EB-4EF6-B399-063B47DB22E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7CAE977-1A57-412A-A57C-B0C5DA6BA8AC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CF2C047-00EB-4EF6-B399-063B47DB22EA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emf"/><Relationship Id="rId3" Type="http://schemas.openxmlformats.org/officeDocument/2006/relationships/image" Target="../media/media1.svg"/><Relationship Id="rId4" Type="http://schemas.openxmlformats.org/officeDocument/2006/relationships/image" Target="../media/image17.emf"/><Relationship Id="rId5" Type="http://schemas.openxmlformats.org/officeDocument/2006/relationships/image" Target="../media/media2.sv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algn="ctr">
              <a:defRPr/>
            </a:pPr>
            <a:r>
              <a:rPr lang="ru-RU" b="1">
                <a:solidFill>
                  <a:srgbClr val="FF0000"/>
                </a:solidFill>
                <a:latin typeface="Arial Black"/>
              </a:rPr>
              <a:t>Будьте здоровы!!!</a:t>
            </a:r>
            <a:endParaRPr lang="ru-RU" b="1">
              <a:solidFill>
                <a:srgbClr val="FF0000"/>
              </a:solidFill>
              <a:latin typeface="Arial Black"/>
            </a:endParaRPr>
          </a:p>
        </p:txBody>
      </p:sp>
      <p:pic>
        <p:nvPicPr>
          <p:cNvPr id="5" name="Объект 4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2692975" y="1825625"/>
            <a:ext cx="6806049" cy="43513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algn="ctr">
              <a:defRPr/>
            </a:pPr>
            <a:r>
              <a:rPr lang="ru-RU" b="1">
                <a:solidFill>
                  <a:srgbClr val="FF0000"/>
                </a:solidFill>
                <a:latin typeface="Arial Black"/>
              </a:rPr>
              <a:t>ПРАВИЛА ГИГИЕНЫ</a:t>
            </a:r>
            <a:endParaRPr lang="ru-RU" b="1">
              <a:solidFill>
                <a:srgbClr val="FF0000"/>
              </a:solidFill>
              <a:latin typeface="Arial Black"/>
            </a:endParaRPr>
          </a:p>
        </p:txBody>
      </p:sp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2651759" y="1825625"/>
            <a:ext cx="6714308" cy="43513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 advClick="1">
        <p:wipe dir="l"/>
      </p:transition>
    </mc:Choice>
    <mc:Fallback>
      <p:transition spd="med" advClick="1">
        <p:wipe dir="l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algn="ctr">
              <a:defRPr/>
            </a:pPr>
            <a:r>
              <a:rPr lang="ru-RU" b="1">
                <a:solidFill>
                  <a:srgbClr val="FF0000"/>
                </a:solidFill>
                <a:latin typeface="Arial Black"/>
              </a:rPr>
              <a:t>СОВЕТЫ:</a:t>
            </a:r>
            <a:endParaRPr lang="ru-RU" b="1">
              <a:solidFill>
                <a:srgbClr val="FF0000"/>
              </a:solidFill>
              <a:latin typeface="Arial Black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838200" y="1332411"/>
            <a:ext cx="10515600" cy="5199018"/>
          </a:xfrm>
        </p:spPr>
        <p:txBody>
          <a:bodyPr/>
          <a:lstStyle/>
          <a:p>
            <a:pPr>
              <a:defRPr/>
            </a:pPr>
            <a:r>
              <a:rPr lang="ru-RU" b="1">
                <a:solidFill>
                  <a:srgbClr val="7030A0"/>
                </a:solidFill>
              </a:rPr>
              <a:t>МОЙТЕ РУКИ </a:t>
            </a:r>
            <a:endParaRPr/>
          </a:p>
          <a:p>
            <a:pPr>
              <a:defRPr/>
            </a:pPr>
            <a:r>
              <a:rPr lang="ru-RU" b="1">
                <a:solidFill>
                  <a:srgbClr val="FFC000"/>
                </a:solidFill>
              </a:rPr>
              <a:t>НЕ ТРОГАЙТЕ ЖИВОТНЫХ НА УЛИЦЕ</a:t>
            </a:r>
            <a:endParaRPr/>
          </a:p>
          <a:p>
            <a:pPr>
              <a:defRPr/>
            </a:pPr>
            <a:r>
              <a:rPr lang="ru-RU" b="1">
                <a:solidFill>
                  <a:schemeClr val="accent5">
                    <a:lumMod val="60000"/>
                    <a:lumOff val="40000"/>
                  </a:schemeClr>
                </a:solidFill>
              </a:rPr>
              <a:t>МОЙТЕ ОВОЩИ И ФРУКТЫ ПЕРЕД ЕДОЙ </a:t>
            </a:r>
            <a:endParaRPr/>
          </a:p>
          <a:p>
            <a:pPr>
              <a:defRPr/>
            </a:pPr>
            <a:r>
              <a:rPr lang="ru-RU" b="1">
                <a:solidFill>
                  <a:srgbClr val="FF0000"/>
                </a:solidFill>
              </a:rPr>
              <a:t>НОСИТЕ С СОБОЙ НОСОВОЙ ПЛАТОК</a:t>
            </a:r>
            <a:endParaRPr/>
          </a:p>
          <a:p>
            <a:pPr>
              <a:defRPr/>
            </a:pPr>
            <a:r>
              <a:rPr lang="ru-RU" b="1">
                <a:solidFill>
                  <a:schemeClr val="accent6"/>
                </a:solidFill>
              </a:rPr>
              <a:t>УМЫВАЙТЕСЬ КАЖДОЕ УТРО </a:t>
            </a:r>
            <a:endParaRPr/>
          </a:p>
          <a:p>
            <a:pPr>
              <a:defRPr/>
            </a:pPr>
            <a:r>
              <a:rPr lang="ru-RU" b="1">
                <a:solidFill>
                  <a:srgbClr val="002060"/>
                </a:solidFill>
              </a:rPr>
              <a:t>СЛЕДИТЕ ЗА ЧИСТОТОЙ НОГТЕЙ </a:t>
            </a:r>
            <a:endParaRPr/>
          </a:p>
          <a:p>
            <a:pPr>
              <a:defRPr/>
            </a:pPr>
            <a:r>
              <a:rPr lang="ru-RU" b="1">
                <a:solidFill>
                  <a:srgbClr val="FFFF00"/>
                </a:solidFill>
              </a:rPr>
              <a:t>ПРИНИМАЙТЕ ВОДНЫЕ ПРОЦЕДУРЫ КАЖДЫЙ ДЕНЬ</a:t>
            </a:r>
            <a:endParaRPr/>
          </a:p>
          <a:p>
            <a:pPr>
              <a:defRPr/>
            </a:pPr>
            <a:r>
              <a:rPr lang="ru-RU" b="1">
                <a:solidFill>
                  <a:srgbClr val="C00000"/>
                </a:solidFill>
              </a:rPr>
              <a:t>РАСЧЁСЫВАЙТЕ ВОЛОСЫ КАЖДЫЙ ДЕНЬ</a:t>
            </a:r>
            <a:endParaRPr/>
          </a:p>
          <a:p>
            <a:pPr>
              <a:defRPr/>
            </a:pPr>
            <a:r>
              <a:rPr lang="ru-RU" b="1">
                <a:solidFill>
                  <a:schemeClr val="tx2">
                    <a:lumMod val="40000"/>
                    <a:lumOff val="60000"/>
                  </a:schemeClr>
                </a:solidFill>
              </a:rPr>
              <a:t>МЕНЯЙТЕ НИЖНЕЕ БЕЛЬЁ КАЖДЫЙ ДЕНЬ</a:t>
            </a:r>
            <a:endParaRPr/>
          </a:p>
          <a:p>
            <a:pPr>
              <a:defRPr/>
            </a:pPr>
            <a:r>
              <a:rPr lang="ru-RU" b="1">
                <a:solidFill>
                  <a:srgbClr val="DD99DF"/>
                </a:solidFill>
              </a:rPr>
              <a:t>ЧИСТИТЕ ЗУБЫ 2 РАЗА В ДЕНЬ</a:t>
            </a:r>
            <a:endParaRPr lang="ru-RU" b="1">
              <a:solidFill>
                <a:srgbClr val="DD99D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b="1"/>
              <a:t> </a:t>
            </a:r>
            <a:r>
              <a:rPr lang="ru-RU">
                <a:solidFill>
                  <a:srgbClr val="FF0000"/>
                </a:solidFill>
                <a:latin typeface="Arial Black"/>
              </a:rPr>
              <a:t>Викторина: что помогает нам соблюдать правила гигиены?	</a:t>
            </a:r>
            <a:br>
              <a:rPr lang="ru-RU">
                <a:solidFill>
                  <a:srgbClr val="FF0000"/>
                </a:solidFill>
                <a:latin typeface="Arial Black"/>
              </a:rPr>
            </a:br>
            <a:endParaRPr lang="ru-RU">
              <a:solidFill>
                <a:srgbClr val="FF0000"/>
              </a:solidFill>
              <a:latin typeface="Arial Black"/>
            </a:endParaRPr>
          </a:p>
        </p:txBody>
      </p:sp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1162594" y="1476103"/>
            <a:ext cx="2233640" cy="12801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8884920" y="4271553"/>
            <a:ext cx="2468880" cy="21292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651466" y="3024560"/>
            <a:ext cx="2586446" cy="211298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5171776" y="1369459"/>
            <a:ext cx="1848448" cy="155982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596946" y="4081053"/>
            <a:ext cx="2407512" cy="251024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8795766" y="1369459"/>
            <a:ext cx="2059467" cy="202861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4391025" y="5228479"/>
            <a:ext cx="3409950" cy="13628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  <a:defRPr/>
            </a:pPr>
            <a:r>
              <a:rPr lang="ru-RU" sz="4900" b="1" spc="-5">
                <a:solidFill>
                  <a:srgbClr val="FF0000"/>
                </a:solidFill>
                <a:latin typeface="Arial Black"/>
                <a:ea typeface="Calibri"/>
              </a:rPr>
              <a:t>Микробы и паразиты</a:t>
            </a:r>
            <a:br>
              <a:rPr lang="ru-RU" sz="4000">
                <a:solidFill>
                  <a:srgbClr val="000000"/>
                </a:solidFill>
                <a:latin typeface="Arial Black"/>
                <a:ea typeface="Calibri"/>
              </a:rPr>
            </a:br>
            <a:endParaRPr lang="ru-RU">
              <a:latin typeface="Arial Black"/>
            </a:endParaRPr>
          </a:p>
        </p:txBody>
      </p:sp>
      <p:pic>
        <p:nvPicPr>
          <p:cNvPr id="6" name="Объект 5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838200" y="1489165"/>
            <a:ext cx="1345474" cy="13324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199018" y="2821577"/>
            <a:ext cx="4519748" cy="31478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 b="1">
                <a:solidFill>
                  <a:srgbClr val="FF0000"/>
                </a:solidFill>
                <a:latin typeface="Arial Black"/>
              </a:rPr>
              <a:t>МИКРОБЫ ПОД МИКРОСКОПОМ </a:t>
            </a:r>
            <a:endParaRPr lang="ru-RU" b="1">
              <a:solidFill>
                <a:srgbClr val="FF0000"/>
              </a:solidFill>
              <a:latin typeface="Arial Black"/>
            </a:endParaRPr>
          </a:p>
        </p:txBody>
      </p:sp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4062549" y="3749040"/>
            <a:ext cx="3592285" cy="27181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42118" y="1933164"/>
            <a:ext cx="3200677" cy="26780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7829275" y="1933164"/>
            <a:ext cx="3822523" cy="26780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 flipH="1">
            <a:off x="4663437" y="1188720"/>
            <a:ext cx="1881051" cy="431074"/>
          </a:xfrm>
        </p:spPr>
        <p:txBody>
          <a:bodyPr>
            <a:normAutofit fontScale="90000"/>
          </a:bodyPr>
          <a:lstStyle/>
          <a:p>
            <a:pPr>
              <a:defRPr/>
            </a:pPr>
            <a:endParaRPr lang="ru-RU"/>
          </a:p>
        </p:txBody>
      </p:sp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648018" y="473942"/>
          <a:ext cx="4003992" cy="5663334"/>
        </p:xfrm>
        <a:graphic>
          <a:graphicData uri="http://schemas.openxmlformats.org/presentationml/2006/ole">
            <p:oleObj name="oleObj" imgW="8019415" imgH="11343640" progId="AcroExch.Document.7">
              <p:embed/>
              <p:pic>
                <p:nvPicPr>
                  <p:cNvPr id="15" name=""/>
                  <p:cNvPicPr/>
                  <p:nvPr/>
                </p:nvPicPr>
                <p:blipFill>
                  <a:blip r:embed="rId2"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/>
                </p:blipFill>
                <p:spPr bwMode="auto">
                  <a:xfrm>
                    <a:off x="648018" y="473942"/>
                    <a:ext cx="4003992" cy="5663334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6215911" y="564238"/>
          <a:ext cx="3933929" cy="5567005"/>
        </p:xfrm>
        <a:graphic>
          <a:graphicData uri="http://schemas.openxmlformats.org/presentationml/2006/ole">
            <p:oleObj name="oleObj" imgW="5666740" imgH="8019415" progId="AcroExch.Document.7">
              <p:embed/>
              <p:pic>
                <p:nvPicPr>
                  <p:cNvPr id="16" name=""/>
                  <p:cNvPicPr/>
                  <p:nvPr/>
                </p:nvPicPr>
                <p:blipFill>
                  <a:blip r:embed="rId4">
                    <a:extLst>
                      <a:ext uri="{96DAC541-7B7A-43D3-8B79-37D633B846F1}">
                        <asvg:svgBlip xmlns:asvg="http://schemas.microsoft.com/office/drawing/2016/SVG/main" r:embed="rId5"/>
                      </a:ext>
                    </a:extLst>
                  </a:blip>
                  <a:stretch/>
                </p:blipFill>
                <p:spPr bwMode="auto">
                  <a:xfrm>
                    <a:off x="6215911" y="564238"/>
                    <a:ext cx="3933929" cy="5567005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1">
        <p:wheel spokes="1"/>
      </p:transition>
    </mc:Choice>
    <mc:Fallback>
      <p:transition spd="slow" advClick="1">
        <p:wheel spokes="1"/>
      </p:transition>
    </mc:Fallback>
  </mc:AlternateContent>
  <p:timing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algn="ctr">
              <a:defRPr/>
            </a:pPr>
            <a:r>
              <a:rPr lang="ru-RU" b="1">
                <a:solidFill>
                  <a:srgbClr val="FF0000"/>
                </a:solidFill>
                <a:latin typeface="Arial Black"/>
              </a:rPr>
              <a:t>«Пляшущие человечки»</a:t>
            </a:r>
            <a:endParaRPr/>
          </a:p>
        </p:txBody>
      </p:sp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838200" y="1554480"/>
            <a:ext cx="10515600" cy="50683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r7-office/2024.4.2.721</Application>
  <DocSecurity>0</DocSecurity>
  <PresentationFormat>Широкоэкранный</PresentationFormat>
  <Paragraphs>0</Paragraphs>
  <Slides>10</Slides>
  <Notes>10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Manager/>
  <Company>SPecialiST RePack</Company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Пользователь ASRock</dc:creator>
  <cp:keywords/>
  <dc:description/>
  <dc:identifier/>
  <dc:language/>
  <cp:lastModifiedBy>Муслим Эльмурзаев</cp:lastModifiedBy>
  <cp:revision>13</cp:revision>
  <dcterms:created xsi:type="dcterms:W3CDTF">2023-12-07T19:27:21Z</dcterms:created>
  <dcterms:modified xsi:type="dcterms:W3CDTF">2026-02-19T14:25:33Z</dcterms:modified>
  <cp:category/>
  <cp:contentStatus/>
  <cp:version/>
</cp:coreProperties>
</file>