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45" r:id="rId2"/>
    <p:sldMasterId id="2147483757" r:id="rId3"/>
    <p:sldMasterId id="2147483769" r:id="rId4"/>
    <p:sldMasterId id="2147483781" r:id="rId5"/>
    <p:sldMasterId id="2147483793" r:id="rId6"/>
    <p:sldMasterId id="2147483805" r:id="rId7"/>
    <p:sldMasterId id="2147483817" r:id="rId8"/>
    <p:sldMasterId id="2147483829" r:id="rId9"/>
    <p:sldMasterId id="2147483841" r:id="rId10"/>
    <p:sldMasterId id="2147483853" r:id="rId11"/>
  </p:sldMasterIdLst>
  <p:notesMasterIdLst>
    <p:notesMasterId r:id="rId44"/>
  </p:notesMasterIdLst>
  <p:sldIdLst>
    <p:sldId id="343" r:id="rId12"/>
    <p:sldId id="344" r:id="rId13"/>
    <p:sldId id="345" r:id="rId14"/>
    <p:sldId id="346" r:id="rId15"/>
    <p:sldId id="347" r:id="rId16"/>
    <p:sldId id="348" r:id="rId17"/>
    <p:sldId id="260" r:id="rId18"/>
    <p:sldId id="285" r:id="rId19"/>
    <p:sldId id="349" r:id="rId20"/>
    <p:sldId id="287" r:id="rId21"/>
    <p:sldId id="350" r:id="rId22"/>
    <p:sldId id="352" r:id="rId23"/>
    <p:sldId id="353" r:id="rId24"/>
    <p:sldId id="351" r:id="rId25"/>
    <p:sldId id="354" r:id="rId26"/>
    <p:sldId id="356" r:id="rId27"/>
    <p:sldId id="361" r:id="rId28"/>
    <p:sldId id="357" r:id="rId29"/>
    <p:sldId id="355" r:id="rId30"/>
    <p:sldId id="358" r:id="rId31"/>
    <p:sldId id="359" r:id="rId32"/>
    <p:sldId id="360" r:id="rId33"/>
    <p:sldId id="315" r:id="rId34"/>
    <p:sldId id="295" r:id="rId35"/>
    <p:sldId id="296" r:id="rId36"/>
    <p:sldId id="297" r:id="rId37"/>
    <p:sldId id="298" r:id="rId38"/>
    <p:sldId id="299" r:id="rId39"/>
    <p:sldId id="364" r:id="rId40"/>
    <p:sldId id="362" r:id="rId41"/>
    <p:sldId id="363" r:id="rId42"/>
    <p:sldId id="365" r:id="rId43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7ECF3"/>
    <a:srgbClr val="E9D1D6"/>
    <a:srgbClr val="FFCC99"/>
    <a:srgbClr val="0099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6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slide" Target="slides/slide2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slide" Target="slides/slide31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41" Type="http://schemas.openxmlformats.org/officeDocument/2006/relationships/slide" Target="slides/slide3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slide" Target="slides/slide29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slide" Target="slides/slide3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8B75A-703A-4913-8D49-03E22824FE82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08AA0-79EF-4DED-8D7D-FC23474A6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3984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555564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871827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9901642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60507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8627416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5394463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75448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84408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677671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5253295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520811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5114e7b927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5114e7b927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2887300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7963147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9333857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5114e7b927_4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5114e7b927_4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4225907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5114e7b927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5114e7b927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345560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5114e7b927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5114e7b927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18198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5114e7b927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5114e7b927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168755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38119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330945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663245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114e7b9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114e7b9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77015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609612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520426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76885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220642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610325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02242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572884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880033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854674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26426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083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709074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071709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533156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901664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521208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402486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4296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646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6506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5532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0469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2751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020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18767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563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33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37380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1624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6073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97792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61131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16676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85578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51796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33367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487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33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95298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15879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81761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64783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6625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02225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01789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14367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78059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161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33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74835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33888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43862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56098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84948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11208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83818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22488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92900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453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53426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4806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4941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81577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0914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17857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93426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472282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77102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028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74375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68495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14439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81804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459037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68527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90862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309278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203922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010607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597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16619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46345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618159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452576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163692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449591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5390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94784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621612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575171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809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399542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581031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794492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230778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309193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542810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776579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339320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05725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991249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138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218747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084783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82457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542499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809667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45467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626247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354204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666181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222353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623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741" y="48260"/>
            <a:ext cx="8211820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33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22775" y="1586560"/>
            <a:ext cx="7291705" cy="4599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949187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20893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69816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400201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051967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061888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96631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890809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36605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ru" kern="0" smtClean="0">
                <a:solidFill>
                  <a:srgbClr val="595959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ru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714324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3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3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3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3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3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4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dsoo.ru/Normativnie_dokumenti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565467" y="921600"/>
            <a:ext cx="10131600" cy="1459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 fontScale="90000"/>
          </a:bodyPr>
          <a:lstStyle/>
          <a:p>
            <a:pPr algn="l"/>
            <a:r>
              <a:rPr lang="ru" b="1" dirty="0" smtClean="0">
                <a:solidFill>
                  <a:srgbClr val="DA9227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MБОУ «СОШ с.Гендерген»</a:t>
            </a:r>
            <a:endParaRPr b="1" dirty="0">
              <a:solidFill>
                <a:srgbClr val="DA9227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565467" y="2429933"/>
            <a:ext cx="9712133" cy="273781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25000" lnSpcReduction="20000"/>
          </a:bodyPr>
          <a:lstStyle/>
          <a:p>
            <a:pPr marL="0" indent="0" algn="l"/>
            <a:r>
              <a:rPr lang="ru-RU" dirty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ru-RU" sz="14933" b="1" dirty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Родительское собрание </a:t>
            </a:r>
          </a:p>
          <a:p>
            <a:pPr marL="0" indent="0" algn="l"/>
            <a:endParaRPr lang="ru-RU" sz="14933" b="1" dirty="0">
              <a:solidFill>
                <a:srgbClr val="579E94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indent="0" algn="l"/>
            <a:r>
              <a:rPr lang="ru-RU" sz="14933" b="1" dirty="0" smtClean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«Порядок </a:t>
            </a:r>
            <a:r>
              <a:rPr lang="ru-RU" sz="14933" b="1" dirty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и организация индивидуального отбора при приеме в 10-е </a:t>
            </a:r>
            <a:r>
              <a:rPr lang="ru-RU" sz="14933" b="1" dirty="0" smtClean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профильные классы в </a:t>
            </a:r>
            <a:r>
              <a:rPr lang="ru-RU" sz="14933" b="1" dirty="0" smtClean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2024-2025 </a:t>
            </a:r>
            <a:r>
              <a:rPr lang="ru-RU" sz="14933" b="1" dirty="0" smtClean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учебном году»</a:t>
            </a:r>
            <a:endParaRPr lang="ru-RU" sz="14933" b="1" dirty="0">
              <a:solidFill>
                <a:srgbClr val="579E94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indent="0" algn="l"/>
            <a:endParaRPr lang="ru-RU" dirty="0">
              <a:solidFill>
                <a:srgbClr val="579E94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indent="0" algn="l"/>
            <a:endParaRPr lang="ru-RU" dirty="0">
              <a:solidFill>
                <a:srgbClr val="579E94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1"/>
            <a:ext cx="997528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565467" y="5167745"/>
            <a:ext cx="5216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4800" b="1" kern="0" dirty="0" smtClean="0">
                <a:solidFill>
                  <a:srgbClr val="BD373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27 мая 2024</a:t>
            </a:r>
            <a:endParaRPr lang="ru-RU" sz="4800" b="1" kern="0" dirty="0">
              <a:solidFill>
                <a:srgbClr val="BD373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0165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5842157"/>
            <a:ext cx="12180864" cy="987638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0550" y="124568"/>
            <a:ext cx="652525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smtClean="0"/>
              <a:t>Пр</a:t>
            </a:r>
            <a:r>
              <a:rPr lang="ru-RU" sz="2400" spc="-5" dirty="0" smtClean="0"/>
              <a:t>Про</a:t>
            </a:r>
            <a:r>
              <a:rPr sz="2400" spc="-5" smtClean="0"/>
              <a:t>фили</a:t>
            </a:r>
            <a:r>
              <a:rPr sz="2400" spc="-10" smtClean="0"/>
              <a:t> </a:t>
            </a:r>
            <a:r>
              <a:rPr sz="2400" spc="-5" dirty="0"/>
              <a:t>обучения</a:t>
            </a:r>
            <a:r>
              <a:rPr sz="2400" spc="-15" dirty="0"/>
              <a:t> </a:t>
            </a:r>
            <a:r>
              <a:rPr sz="2400" dirty="0"/>
              <a:t>и</a:t>
            </a:r>
            <a:r>
              <a:rPr sz="2400" spc="-15" dirty="0"/>
              <a:t> </a:t>
            </a:r>
            <a:r>
              <a:rPr sz="2400" dirty="0"/>
              <a:t>сочетание</a:t>
            </a:r>
            <a:r>
              <a:rPr sz="2400" spc="-25" dirty="0"/>
              <a:t> </a:t>
            </a:r>
            <a:r>
              <a:rPr sz="2400" spc="-10" dirty="0"/>
              <a:t>предметов</a:t>
            </a:r>
            <a:r>
              <a:rPr sz="2400" spc="-5" dirty="0"/>
              <a:t> </a:t>
            </a:r>
            <a:r>
              <a:rPr sz="2400" dirty="0"/>
              <a:t>в</a:t>
            </a:r>
            <a:r>
              <a:rPr sz="2400" spc="-10" dirty="0"/>
              <a:t> </a:t>
            </a:r>
            <a:r>
              <a:rPr sz="2400" spc="-5" dirty="0"/>
              <a:t>них</a:t>
            </a:r>
            <a:endParaRPr sz="24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23152258"/>
              </p:ext>
            </p:extLst>
          </p:nvPr>
        </p:nvGraphicFramePr>
        <p:xfrm>
          <a:off x="1295400" y="685800"/>
          <a:ext cx="10591800" cy="548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63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254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71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Профиль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592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Предметы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 углублённого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 err="1">
                          <a:latin typeface="Calibri"/>
                          <a:cs typeface="Calibri"/>
                        </a:rPr>
                        <a:t>изучения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3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spc="-5" dirty="0" smtClean="0">
                          <a:latin typeface="Calibri"/>
                          <a:cs typeface="Calibri"/>
                        </a:rPr>
                        <a:t>согласно</a:t>
                      </a:r>
                      <a:r>
                        <a:rPr lang="ru-RU" sz="1800" b="1" spc="-5" baseline="0" dirty="0" smtClean="0">
                          <a:latin typeface="Calibri"/>
                          <a:cs typeface="Calibri"/>
                        </a:rPr>
                        <a:t> ФОП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6687">
                <a:tc>
                  <a:txBody>
                    <a:bodyPr/>
                    <a:lstStyle/>
                    <a:p>
                      <a:pPr marL="548640" indent="-457200">
                        <a:lnSpc>
                          <a:spcPct val="100000"/>
                        </a:lnSpc>
                        <a:spcBef>
                          <a:spcPts val="24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Calibri"/>
                          <a:cs typeface="Calibri"/>
                        </a:rPr>
                        <a:t>Технологический</a:t>
                      </a:r>
                      <a:endParaRPr sz="2800" dirty="0">
                        <a:solidFill>
                          <a:srgbClr val="00B05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математика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+</a:t>
                      </a:r>
                      <a:r>
                        <a:rPr sz="2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smtClean="0">
                          <a:latin typeface="Calibri"/>
                          <a:cs typeface="Calibri"/>
                        </a:rPr>
                        <a:t>физика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61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800" b="1" spc="-3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Естественно-научный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химия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биология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физика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биология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02779">
                <a:tc>
                  <a:txBody>
                    <a:bodyPr/>
                    <a:lstStyle/>
                    <a:p>
                      <a:pPr marL="548640" indent="-457200">
                        <a:lnSpc>
                          <a:spcPct val="100000"/>
                        </a:lnSpc>
                        <a:spcBef>
                          <a:spcPts val="245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sz="2800" b="1" spc="-35" dirty="0">
                          <a:solidFill>
                            <a:srgbClr val="00B050"/>
                          </a:solidFill>
                          <a:latin typeface="Calibri"/>
                          <a:cs typeface="Calibri"/>
                        </a:rPr>
                        <a:t>Гуманитарный</a:t>
                      </a:r>
                      <a:endParaRPr sz="2800" dirty="0">
                        <a:solidFill>
                          <a:srgbClr val="00B05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обществознание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 err="1" smtClean="0">
                          <a:latin typeface="Calibri"/>
                          <a:cs typeface="Calibri"/>
                        </a:rPr>
                        <a:t>литература</a:t>
                      </a:r>
                      <a:r>
                        <a:rPr lang="ru-RU" sz="2000" spc="-5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sz="2000" spc="-5" dirty="0" err="1" smtClean="0">
                          <a:latin typeface="Calibri"/>
                          <a:cs typeface="Calibri"/>
                        </a:rPr>
                        <a:t>иностранный</a:t>
                      </a:r>
                      <a:r>
                        <a:rPr sz="2000" spc="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язык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 err="1" smtClean="0">
                          <a:latin typeface="Calibri"/>
                          <a:cs typeface="Calibri"/>
                        </a:rPr>
                        <a:t>литература</a:t>
                      </a:r>
                      <a:r>
                        <a:rPr lang="ru-RU" sz="2000" spc="-5" dirty="0" smtClean="0">
                          <a:latin typeface="Calibri"/>
                          <a:cs typeface="Calibri"/>
                        </a:rPr>
                        <a:t>,</a:t>
                      </a:r>
                    </a:p>
                    <a:p>
                      <a:pPr marL="91440" marR="868044">
                        <a:lnSpc>
                          <a:spcPct val="100000"/>
                        </a:lnSpc>
                      </a:pPr>
                      <a:r>
                        <a:rPr sz="20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39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история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литература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lang="ru-RU" sz="2800" b="1" spc="-5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Литература</a:t>
                      </a:r>
                      <a:r>
                        <a:rPr sz="2800" b="1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2800" b="1" spc="5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обществознание</a:t>
                      </a:r>
                      <a:endParaRPr sz="2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73538">
                <a:tc>
                  <a:txBody>
                    <a:bodyPr/>
                    <a:lstStyle/>
                    <a:p>
                      <a:pPr marL="91440" marR="69342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800" b="1" spc="-25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Социально- </a:t>
                      </a:r>
                      <a:r>
                        <a:rPr sz="2800" b="1" spc="-2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 э</a:t>
                      </a:r>
                      <a:r>
                        <a:rPr sz="2800" b="1" spc="-65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2800" b="1" spc="-2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2800" b="1" spc="-25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2800" b="1" spc="-2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2800" b="1" spc="-25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2800" b="1" spc="-2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800" b="1" spc="-3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ч</a:t>
                      </a:r>
                      <a:r>
                        <a:rPr sz="2800" b="1" spc="-2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2800" b="1" spc="-25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2800" b="1" spc="-3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2800" b="1" spc="-20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800" b="1" dirty="0">
                          <a:solidFill>
                            <a:srgbClr val="006FC0"/>
                          </a:solidFill>
                          <a:latin typeface="Calibri"/>
                          <a:cs typeface="Calibri"/>
                        </a:rPr>
                        <a:t>й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0020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математика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+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обществознание </a:t>
                      </a:r>
                      <a:r>
                        <a:rPr sz="2000" spc="-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обществознание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география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48410">
                <a:tc>
                  <a:txBody>
                    <a:bodyPr/>
                    <a:lstStyle/>
                    <a:p>
                      <a:pPr marL="548640" indent="-457200">
                        <a:lnSpc>
                          <a:spcPct val="100000"/>
                        </a:lnSpc>
                        <a:spcBef>
                          <a:spcPts val="25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sz="2800" b="1" spc="-30" dirty="0">
                          <a:solidFill>
                            <a:srgbClr val="00B050"/>
                          </a:solidFill>
                          <a:latin typeface="Calibri"/>
                          <a:cs typeface="Calibri"/>
                        </a:rPr>
                        <a:t>Универсальный</a:t>
                      </a:r>
                      <a:endParaRPr sz="2800" dirty="0">
                        <a:solidFill>
                          <a:srgbClr val="00B05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28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два</a:t>
                      </a:r>
                      <a:r>
                        <a:rPr sz="28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учебных </a:t>
                      </a:r>
                      <a:r>
                        <a:rPr sz="28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предмета</a:t>
                      </a:r>
                      <a:r>
                        <a:rPr sz="28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определяет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ОУ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  <a:p>
                      <a:pPr marL="914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2000" spc="-5" dirty="0" smtClean="0">
                          <a:latin typeface="Calibri"/>
                          <a:cs typeface="Calibri"/>
                        </a:rPr>
                        <a:t>(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иное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сочетание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предметов,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чем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предложено </a:t>
                      </a:r>
                      <a:r>
                        <a:rPr sz="2000" spc="-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27.8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ФОП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СОО</a:t>
                      </a:r>
                      <a:r>
                        <a:rPr sz="2000" spc="-10" dirty="0" smtClean="0">
                          <a:latin typeface="Calibri"/>
                          <a:cs typeface="Calibri"/>
                        </a:rPr>
                        <a:t>)</a:t>
                      </a:r>
                      <a:r>
                        <a:rPr lang="ru-RU" sz="20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kumimoji="0" lang="ru-RU" sz="2800" b="1" i="0" u="none" strike="noStrike" kern="0" cap="none" spc="-5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информатика + обществознание</a:t>
                      </a:r>
                      <a:endParaRPr kumimoji="0" lang="ru-RU" sz="2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241806" y="222304"/>
            <a:ext cx="4486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*п.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27.8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Организационного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раздела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ФОП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СОО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363" y="-594"/>
            <a:ext cx="999831" cy="685859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8;p16">
            <a:extLst>
              <a:ext uri="{FF2B5EF4-FFF2-40B4-BE49-F238E27FC236}">
                <a16:creationId xmlns="" xmlns:a16="http://schemas.microsoft.com/office/drawing/2014/main" id="{E9BE116C-A7BA-A327-D269-C17E09A95EF7}"/>
              </a:ext>
            </a:extLst>
          </p:cNvPr>
          <p:cNvSpPr txBox="1">
            <a:spLocks/>
          </p:cNvSpPr>
          <p:nvPr/>
        </p:nvSpPr>
        <p:spPr>
          <a:xfrm>
            <a:off x="1143000" y="421475"/>
            <a:ext cx="12454893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defTabSz="1219170">
              <a:buClr>
                <a:srgbClr val="000000"/>
              </a:buClr>
            </a:pPr>
            <a:r>
              <a:rPr lang="ru-RU" sz="5333" b="1" kern="0" dirty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Структура профиля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1FE1A9A-74FA-2AFD-0C4F-74B422E1D9E7}"/>
              </a:ext>
            </a:extLst>
          </p:cNvPr>
          <p:cNvSpPr txBox="1"/>
          <p:nvPr/>
        </p:nvSpPr>
        <p:spPr>
          <a:xfrm>
            <a:off x="1143000" y="1478275"/>
            <a:ext cx="10558271" cy="4442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2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Элективные курсы </a:t>
            </a: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– обязательные для посещения курсы по выбору, входящие в состав профиля обучения:</a:t>
            </a:r>
          </a:p>
          <a:p>
            <a:pPr defTabSz="1219170">
              <a:buClr>
                <a:srgbClr val="000000"/>
              </a:buClr>
            </a:pPr>
            <a:endParaRPr lang="ru-RU" sz="240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80990" indent="-38099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Курсы, которые обеспечивают повышенный уровень изучения профильных предметов</a:t>
            </a:r>
          </a:p>
          <a:p>
            <a:pPr marL="380990" indent="-38099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Курсы, которые обеспечивают межпредметные связи и дают возможность изучать смежные учебные предметы</a:t>
            </a:r>
          </a:p>
          <a:p>
            <a:pPr marL="380990" indent="-38099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Курсы, которые помогают подготовится к сдаче ЕГЭ по предмету который изучается на базовом уровне</a:t>
            </a:r>
          </a:p>
          <a:p>
            <a:pPr marL="380990" indent="-380990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Курсы, выходящие за рамки традиционных школьных предметов, носящие </a:t>
            </a:r>
            <a:r>
              <a:rPr lang="ru-RU" sz="2400" kern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надпредметный</a:t>
            </a: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характер</a:t>
            </a:r>
          </a:p>
          <a:p>
            <a:pPr defTabSz="1219170">
              <a:buClr>
                <a:srgbClr val="000000"/>
              </a:buClr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9831" cy="68585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3105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8;p16">
            <a:extLst>
              <a:ext uri="{FF2B5EF4-FFF2-40B4-BE49-F238E27FC236}">
                <a16:creationId xmlns="" xmlns:a16="http://schemas.microsoft.com/office/drawing/2014/main" id="{E9BE116C-A7BA-A327-D269-C17E09A95EF7}"/>
              </a:ext>
            </a:extLst>
          </p:cNvPr>
          <p:cNvSpPr txBox="1">
            <a:spLocks/>
          </p:cNvSpPr>
          <p:nvPr/>
        </p:nvSpPr>
        <p:spPr>
          <a:xfrm>
            <a:off x="1143000" y="421475"/>
            <a:ext cx="12454893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defTabSz="1219170">
              <a:buClr>
                <a:srgbClr val="000000"/>
              </a:buClr>
            </a:pPr>
            <a:r>
              <a:rPr lang="ru-RU" sz="5333" b="1" kern="0" dirty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Структура профиля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1FE1A9A-74FA-2AFD-0C4F-74B422E1D9E7}"/>
              </a:ext>
            </a:extLst>
          </p:cNvPr>
          <p:cNvSpPr txBox="1"/>
          <p:nvPr/>
        </p:nvSpPr>
        <p:spPr>
          <a:xfrm>
            <a:off x="1143000" y="1478275"/>
            <a:ext cx="10558271" cy="4811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kern="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Arial"/>
              </a:rPr>
              <a:t>В соответствии с частью 5 ст. 67 с Федеральным законом от 29.12.2012 № 273-ФЗ «Об образовании в Российской Федерации»,</a:t>
            </a:r>
          </a:p>
          <a:p>
            <a:pPr lvl="0"/>
            <a:r>
              <a:rPr lang="ru-RU" sz="2000" kern="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Arial"/>
              </a:rPr>
              <a:t>ПРИКАЗОМ МИНИСТЕРСТВА ОБРАЗОВАНИЯ, НАУКИ И МОЛОДЕЖНОЙ ПОЛИТИКИ КРАСНОДАРСКОГО КРАЯ ОТ 24.12.2020 № 3476 "ОБ УТВЕРЖДЕНИИ ПОРЯДКА ОРГАНИЗАЦИИ ИНДИВИДУАЛЬНОГО ОТБОРА ПРИ ПРИЕМЕ ЛИБО ПЕРЕВОДЕ В ГОСУДАРСТВЕННЫЕ И МУНИЦИПАЛЬНЫЕ ОБЩЕОБРАЗОВАТЕЛЬНЫЕ ОРГАНИЗАЦИИ КРАСНОДАРСКОГО КРАЯ ДЛЯ ПОЛУЧЕНИЯ ОСНОВНОГО ОБЩЕГО И СРЕДНЕГО ОБЩЕГО ОБРАЗОВАНИЯ С УГЛУБЛЕННЫМ ИЗУЧЕНИЕМ ОТДЕЛЬНЫХ УЧЕБНЫХ ПРЕДМЕТОВ ИЛИ ДЛЯ ПРОФИЛЬНОГО ОБУЧЕНИЯ"</a:t>
            </a:r>
          </a:p>
          <a:p>
            <a:pPr lvl="0"/>
            <a:r>
              <a:rPr lang="ru-RU" sz="3600" b="1" kern="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Arial"/>
              </a:rPr>
              <a:t>индивидуальный отбор  будет являться  обязательным при приёме или переводе  </a:t>
            </a:r>
            <a:endParaRPr lang="ru-RU" sz="3600" b="1" kern="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  <a:sym typeface="Arial"/>
            </a:endParaRPr>
          </a:p>
          <a:p>
            <a:pPr lvl="0"/>
            <a:r>
              <a:rPr lang="ru-RU" sz="3600" b="1" kern="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Arial"/>
              </a:rPr>
              <a:t>в </a:t>
            </a:r>
            <a:r>
              <a:rPr lang="ru-RU" sz="3600" b="1" kern="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Arial"/>
              </a:rPr>
              <a:t>профильные 10-е классы. </a:t>
            </a:r>
          </a:p>
          <a:p>
            <a:pPr defTabSz="1219170">
              <a:buClr>
                <a:srgbClr val="000000"/>
              </a:buClr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9831" cy="68585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59994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8;p16">
            <a:extLst>
              <a:ext uri="{FF2B5EF4-FFF2-40B4-BE49-F238E27FC236}">
                <a16:creationId xmlns="" xmlns:a16="http://schemas.microsoft.com/office/drawing/2014/main" id="{E9BE116C-A7BA-A327-D269-C17E09A95EF7}"/>
              </a:ext>
            </a:extLst>
          </p:cNvPr>
          <p:cNvSpPr txBox="1">
            <a:spLocks/>
          </p:cNvSpPr>
          <p:nvPr/>
        </p:nvSpPr>
        <p:spPr>
          <a:xfrm>
            <a:off x="1371599" y="421474"/>
            <a:ext cx="10363201" cy="201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defTabSz="1219170">
              <a:buClr>
                <a:srgbClr val="000000"/>
              </a:buClr>
            </a:pPr>
            <a:endParaRPr lang="ru-RU" sz="5333" b="1" kern="0" dirty="0" smtClean="0">
              <a:solidFill>
                <a:srgbClr val="579F95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9831" cy="6858594"/>
          </a:xfrm>
          <a:prstGeom prst="rect">
            <a:avLst/>
          </a:prstGeom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103954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порядке организации индивидуального отбора при приеме обучающихся в профильные классы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0845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8;p16">
            <a:extLst>
              <a:ext uri="{FF2B5EF4-FFF2-40B4-BE49-F238E27FC236}">
                <a16:creationId xmlns="" xmlns:a16="http://schemas.microsoft.com/office/drawing/2014/main" id="{4DDBD9C9-4E4F-7A7F-9087-4269A403B6E4}"/>
              </a:ext>
            </a:extLst>
          </p:cNvPr>
          <p:cNvSpPr txBox="1">
            <a:spLocks/>
          </p:cNvSpPr>
          <p:nvPr/>
        </p:nvSpPr>
        <p:spPr>
          <a:xfrm>
            <a:off x="990601" y="238600"/>
            <a:ext cx="10628376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defTabSz="1219170">
              <a:buClr>
                <a:srgbClr val="000000"/>
              </a:buClr>
            </a:pPr>
            <a:r>
              <a:rPr lang="ru-RU" sz="5333" b="1" kern="0" dirty="0" smtClean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УСЛОВИЯ </a:t>
            </a:r>
            <a:r>
              <a:rPr lang="ru-RU" sz="5333" b="1" kern="0" dirty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приема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7390366-521D-C3FA-D3C2-866941BCEB75}"/>
              </a:ext>
            </a:extLst>
          </p:cNvPr>
          <p:cNvSpPr txBox="1"/>
          <p:nvPr/>
        </p:nvSpPr>
        <p:spPr>
          <a:xfrm>
            <a:off x="1219200" y="1295400"/>
            <a:ext cx="1095375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  <a:sym typeface="Arial"/>
              </a:rPr>
              <a:t>Родители  (законные представители) обучающихся подают заявление об   участии   в   индивидуальном   отборе на   имя   руководителя   школы по  установленной форме  не позднее 10 календарных дней до даты начала индивидуального отбора. </a:t>
            </a:r>
          </a:p>
          <a:p>
            <a:pPr defTabSz="1219170">
              <a:buClr>
                <a:srgbClr val="000000"/>
              </a:buClr>
            </a:pPr>
            <a:endParaRPr lang="ru-RU" sz="2400" kern="0" dirty="0">
              <a:solidFill>
                <a:srgbClr val="00000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ru-RU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  <a:sym typeface="Arial"/>
              </a:rPr>
              <a:t>К заявлению прилагаются копии следующих документов обучающихся:</a:t>
            </a:r>
          </a:p>
          <a:p>
            <a:pPr defTabSz="1219170">
              <a:buClr>
                <a:srgbClr val="000000"/>
              </a:buClr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  <a:sym typeface="Arial"/>
              </a:rPr>
              <a:t>-аттестат об основном общем образовании;</a:t>
            </a:r>
          </a:p>
          <a:p>
            <a:pPr defTabSz="1219170">
              <a:buClr>
                <a:srgbClr val="000000"/>
              </a:buClr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  <a:sym typeface="Arial"/>
              </a:rPr>
              <a:t>-</a:t>
            </a: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выписка из ведомости о результатах ГИА по обязательным предметам ;</a:t>
            </a:r>
            <a:endParaRPr lang="ru-RU" sz="2400" kern="0" dirty="0">
              <a:solidFill>
                <a:srgbClr val="000000"/>
              </a:solidFill>
              <a:latin typeface="Calibri" panose="020F0502020204030204" pitchFamily="34" charset="0"/>
              <a:ea typeface="Tahoma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  <a:sym typeface="Arial"/>
              </a:rPr>
              <a:t>-грамоты, дипломы, сертификаты, удостоверения и иные документы, подтверждающие учебные, интеллектуальные, творческие и спортивные достижения (победные и призовые места)  за последние 2 года (при наличии</a:t>
            </a:r>
            <a:r>
              <a:rPr lang="ru-RU" sz="2800" kern="0" dirty="0">
                <a:solidFill>
                  <a:srgbClr val="00000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  <a:sym typeface="Arial"/>
              </a:rPr>
              <a:t>).</a:t>
            </a:r>
          </a:p>
          <a:p>
            <a:pPr defTabSz="1219170">
              <a:buClr>
                <a:srgbClr val="000000"/>
              </a:buClr>
            </a:pPr>
            <a:endParaRPr lang="ru-RU" sz="28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0362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8;p16">
            <a:extLst>
              <a:ext uri="{FF2B5EF4-FFF2-40B4-BE49-F238E27FC236}">
                <a16:creationId xmlns="" xmlns:a16="http://schemas.microsoft.com/office/drawing/2014/main" id="{4DDBD9C9-4E4F-7A7F-9087-4269A403B6E4}"/>
              </a:ext>
            </a:extLst>
          </p:cNvPr>
          <p:cNvSpPr txBox="1">
            <a:spLocks/>
          </p:cNvSpPr>
          <p:nvPr/>
        </p:nvSpPr>
        <p:spPr>
          <a:xfrm>
            <a:off x="1295401" y="880255"/>
            <a:ext cx="97536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defTabSz="1219170">
              <a:buClr>
                <a:srgbClr val="000000"/>
              </a:buClr>
            </a:pPr>
            <a:r>
              <a:rPr lang="ru-RU" sz="5333" b="1" kern="0" dirty="0" smtClean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СРОКИ </a:t>
            </a:r>
            <a:r>
              <a:rPr lang="ru-RU" sz="5333" b="1" kern="0" dirty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приема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7390366-521D-C3FA-D3C2-866941BCEB75}"/>
              </a:ext>
            </a:extLst>
          </p:cNvPr>
          <p:cNvSpPr txBox="1"/>
          <p:nvPr/>
        </p:nvSpPr>
        <p:spPr>
          <a:xfrm>
            <a:off x="990600" y="2208744"/>
            <a:ext cx="10628376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6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Индивидуальный отбор осуществляется </a:t>
            </a:r>
            <a:endParaRPr lang="ru-RU" sz="3600" kern="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lvl="0" algn="just">
              <a:spcBef>
                <a:spcPts val="640"/>
              </a:spcBef>
              <a:buClr>
                <a:srgbClr val="009900"/>
              </a:buClr>
            </a:pPr>
            <a:r>
              <a:rPr lang="ru-RU" sz="3600" b="1" kern="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с </a:t>
            </a:r>
            <a:r>
              <a:rPr lang="ru-RU" sz="3600" b="1" kern="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01 августа по 15 августа</a:t>
            </a:r>
            <a:r>
              <a:rPr lang="ru-RU" sz="3600" kern="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ru-RU" sz="36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текущего года. 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6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При наличии свободных мест осуществляется дополнительный прием в </a:t>
            </a:r>
            <a:r>
              <a:rPr lang="ru-RU" sz="3600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период</a:t>
            </a:r>
          </a:p>
          <a:p>
            <a:pPr marL="342900" lvl="0" algn="just">
              <a:spcBef>
                <a:spcPts val="640"/>
              </a:spcBef>
              <a:buClr>
                <a:srgbClr val="009900"/>
              </a:buClr>
            </a:pPr>
            <a:r>
              <a:rPr lang="ru-RU" sz="3600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ru-RU" sz="3600" b="1" kern="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с 16 </a:t>
            </a:r>
            <a:r>
              <a:rPr lang="ru-RU" sz="3600" b="1" kern="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августа по </a:t>
            </a:r>
            <a:r>
              <a:rPr lang="ru-RU" sz="3600" b="1" kern="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25 </a:t>
            </a:r>
            <a:r>
              <a:rPr lang="ru-RU" sz="3600" b="1" kern="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августа </a:t>
            </a:r>
            <a:r>
              <a:rPr lang="ru-RU" sz="3600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текущего го</a:t>
            </a:r>
            <a:r>
              <a:rPr lang="ru-RU" sz="3600" b="1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да.</a:t>
            </a:r>
            <a:endParaRPr lang="ru-RU" sz="3600" kern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62608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8;p16">
            <a:extLst>
              <a:ext uri="{FF2B5EF4-FFF2-40B4-BE49-F238E27FC236}">
                <a16:creationId xmlns="" xmlns:a16="http://schemas.microsoft.com/office/drawing/2014/main" id="{4DDBD9C9-4E4F-7A7F-9087-4269A403B6E4}"/>
              </a:ext>
            </a:extLst>
          </p:cNvPr>
          <p:cNvSpPr txBox="1">
            <a:spLocks/>
          </p:cNvSpPr>
          <p:nvPr/>
        </p:nvSpPr>
        <p:spPr>
          <a:xfrm>
            <a:off x="1228400" y="228600"/>
            <a:ext cx="97536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r>
              <a:rPr lang="ru-RU" sz="5333" b="1" kern="0" dirty="0" smtClean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ЭТАПЫ</a:t>
            </a:r>
            <a:r>
              <a:rPr kumimoji="0" lang="ru-RU" sz="5333" b="1" i="0" u="none" strike="noStrike" kern="0" cap="none" spc="0" normalizeH="0" baseline="0" noProof="0" dirty="0" smtClean="0">
                <a:ln>
                  <a:noFill/>
                </a:ln>
                <a:solidFill>
                  <a:srgbClr val="579F95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kumimoji="0" lang="ru-RU" sz="5333" b="1" i="0" u="none" strike="noStrike" kern="0" cap="none" spc="0" normalizeH="0" baseline="0" noProof="0" dirty="0">
                <a:ln>
                  <a:noFill/>
                </a:ln>
                <a:solidFill>
                  <a:srgbClr val="579F95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приема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38200" y="1226237"/>
            <a:ext cx="112014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1 этап - экспертиза представленных документов - проводится в течение </a:t>
            </a:r>
            <a:r>
              <a:rPr lang="ru-RU" sz="32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5 рабочих дней</a:t>
            </a: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со дня начала индивидуального отбора. Экспертиза документов проводится по балльной системе согласно критериям, предусмотренным пунктом 2.17. настоящего Положения: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2 этап - составление рейтинга обучающихся.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3 этап - принятие решения о рекомендации к зачислению поступающих для получения среднего общего образования с углубленным изучением отдельных предметов.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039151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8;p16">
            <a:extLst>
              <a:ext uri="{FF2B5EF4-FFF2-40B4-BE49-F238E27FC236}">
                <a16:creationId xmlns="" xmlns:a16="http://schemas.microsoft.com/office/drawing/2014/main" id="{4DDBD9C9-4E4F-7A7F-9087-4269A403B6E4}"/>
              </a:ext>
            </a:extLst>
          </p:cNvPr>
          <p:cNvSpPr txBox="1">
            <a:spLocks/>
          </p:cNvSpPr>
          <p:nvPr/>
        </p:nvSpPr>
        <p:spPr>
          <a:xfrm>
            <a:off x="1228400" y="228600"/>
            <a:ext cx="97536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r>
              <a:rPr lang="ru-RU" sz="5333" b="1" kern="0" noProof="0" dirty="0" smtClean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ПРИЕМ</a:t>
            </a:r>
            <a:endParaRPr kumimoji="0" lang="ru-RU" sz="5333" b="1" i="0" u="none" strike="noStrike" kern="0" cap="none" spc="0" normalizeH="0" baseline="0" noProof="0" dirty="0">
              <a:ln>
                <a:noFill/>
              </a:ln>
              <a:solidFill>
                <a:srgbClr val="579F95"/>
              </a:solidFill>
              <a:effectLst/>
              <a:uLnTx/>
              <a:uFillTx/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38200" y="980937"/>
            <a:ext cx="11201400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just">
              <a:spcBef>
                <a:spcPts val="640"/>
              </a:spcBef>
              <a:buClr>
                <a:srgbClr val="009900"/>
              </a:buClr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Для зачисления в общеобразовательную организацию в профильные классы </a:t>
            </a:r>
            <a:r>
              <a:rPr lang="ru-RU" sz="32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в течение трех рабочих дней </a:t>
            </a: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после ознакомления с решением приемной комиссии родители (законные представители) подают заявление на зачисление и оригиналы документов: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• оригинал аттестата об основном общем образовании;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• справку о результатах ГИА-9 по программам основного общего образования гражданина (для обучающихся, подающих заявление из других школ);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• документы, подтверждающие учебные, интеллектуальные, творческие, спортивные достижения (призовые места) по соответствующим учебным предметам, в олимпиадах и иных конкурсных мероприятиях различного уровня (портфолио).</a:t>
            </a:r>
          </a:p>
        </p:txBody>
      </p:sp>
    </p:spTree>
    <p:extLst>
      <p:ext uri="{BB962C8B-B14F-4D97-AF65-F5344CB8AC3E}">
        <p14:creationId xmlns="" xmlns:p14="http://schemas.microsoft.com/office/powerpoint/2010/main" val="1949049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8;p16">
            <a:extLst>
              <a:ext uri="{FF2B5EF4-FFF2-40B4-BE49-F238E27FC236}">
                <a16:creationId xmlns="" xmlns:a16="http://schemas.microsoft.com/office/drawing/2014/main" id="{4DDBD9C9-4E4F-7A7F-9087-4269A403B6E4}"/>
              </a:ext>
            </a:extLst>
          </p:cNvPr>
          <p:cNvSpPr txBox="1">
            <a:spLocks/>
          </p:cNvSpPr>
          <p:nvPr/>
        </p:nvSpPr>
        <p:spPr>
          <a:xfrm>
            <a:off x="1228400" y="228600"/>
            <a:ext cx="97536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r>
              <a:rPr lang="ru-RU" sz="5333" b="1" kern="0" noProof="0" dirty="0" smtClean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РЕЙТИНГ</a:t>
            </a:r>
            <a:endParaRPr kumimoji="0" lang="ru-RU" sz="5333" b="1" i="0" u="none" strike="noStrike" kern="0" cap="none" spc="0" normalizeH="0" baseline="0" noProof="0" dirty="0">
              <a:ln>
                <a:noFill/>
              </a:ln>
              <a:solidFill>
                <a:srgbClr val="579F95"/>
              </a:solidFill>
              <a:effectLst/>
              <a:uLnTx/>
              <a:uFillTx/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38200" y="1226237"/>
            <a:ext cx="11201400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Рейтинг поступающих выстраивается по убыванию (от большего результата к меньшему) на основании: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• среднего балла аттестата об основном общем образовании,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• результатов ОГЭ по русскому языку, математике предметам, выбранным поступающим для углубленного </a:t>
            </a:r>
            <a:r>
              <a:rPr lang="ru-RU" sz="3200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изучения,</a:t>
            </a:r>
            <a:endParaRPr lang="ru-RU" sz="3200" kern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• результатов участия в конкурсных мероприятиях.</a:t>
            </a:r>
          </a:p>
        </p:txBody>
      </p:sp>
    </p:spTree>
    <p:extLst>
      <p:ext uri="{BB962C8B-B14F-4D97-AF65-F5344CB8AC3E}">
        <p14:creationId xmlns="" xmlns:p14="http://schemas.microsoft.com/office/powerpoint/2010/main" val="1059710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8;p16">
            <a:extLst>
              <a:ext uri="{FF2B5EF4-FFF2-40B4-BE49-F238E27FC236}">
                <a16:creationId xmlns="" xmlns:a16="http://schemas.microsoft.com/office/drawing/2014/main" id="{4DDBD9C9-4E4F-7A7F-9087-4269A403B6E4}"/>
              </a:ext>
            </a:extLst>
          </p:cNvPr>
          <p:cNvSpPr txBox="1">
            <a:spLocks/>
          </p:cNvSpPr>
          <p:nvPr/>
        </p:nvSpPr>
        <p:spPr>
          <a:xfrm>
            <a:off x="1009650" y="37750"/>
            <a:ext cx="97536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defTabSz="1219170">
              <a:buClr>
                <a:srgbClr val="000000"/>
              </a:buClr>
            </a:pPr>
            <a:r>
              <a:rPr lang="ru-RU" sz="5333" b="1" kern="0" dirty="0" smtClean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Конкурсный РЕЙТИНГ</a:t>
            </a:r>
            <a:endParaRPr lang="ru-RU" sz="5333" b="1" kern="0" dirty="0">
              <a:solidFill>
                <a:srgbClr val="579F95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8741516"/>
              </p:ext>
            </p:extLst>
          </p:nvPr>
        </p:nvGraphicFramePr>
        <p:xfrm>
          <a:off x="1219199" y="907054"/>
          <a:ext cx="10723033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807813">
                  <a:extLst>
                    <a:ext uri="{9D8B030D-6E8A-4147-A177-3AD203B41FA5}">
                      <a16:colId xmlns="" xmlns:a16="http://schemas.microsoft.com/office/drawing/2014/main" val="3527793886"/>
                    </a:ext>
                  </a:extLst>
                </a:gridCol>
                <a:gridCol w="6477145">
                  <a:extLst>
                    <a:ext uri="{9D8B030D-6E8A-4147-A177-3AD203B41FA5}">
                      <a16:colId xmlns="" xmlns:a16="http://schemas.microsoft.com/office/drawing/2014/main" val="986135053"/>
                    </a:ext>
                  </a:extLst>
                </a:gridCol>
                <a:gridCol w="3438075">
                  <a:extLst>
                    <a:ext uri="{9D8B030D-6E8A-4147-A177-3AD203B41FA5}">
                      <a16:colId xmlns="" xmlns:a16="http://schemas.microsoft.com/office/drawing/2014/main" val="2538355393"/>
                    </a:ext>
                  </a:extLst>
                </a:gridCol>
              </a:tblGrid>
              <a:tr h="6502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D1D6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 аттестата об основном общем образовании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2222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4 до 5 баллов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38588064"/>
                  </a:ext>
                </a:extLst>
              </a:tr>
              <a:tr h="6502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D1D6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 в аттестате по профильным предметам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2222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4 до 5 баллов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0347553"/>
                  </a:ext>
                </a:extLst>
              </a:tr>
              <a:tr h="32512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D1D6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 ОГЭ по математике*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2222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4 до 5 баллов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2960401"/>
                  </a:ext>
                </a:extLst>
              </a:tr>
              <a:tr h="32512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D1D6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 ОГЭ по русскому языку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2222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4 до 5 баллов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5652688"/>
                  </a:ext>
                </a:extLst>
              </a:tr>
              <a:tr h="6502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D1D6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балл результатов ОГЭ по профильным предметам*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22225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4 до 5 баллов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6368401"/>
                  </a:ext>
                </a:extLst>
              </a:tr>
              <a:tr h="22758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D1D6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Результаты участия в конкурсных мероприятиях</a:t>
                      </a:r>
                      <a:r>
                        <a:rPr lang="ru-RU" sz="2400" dirty="0" smtClean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2400" dirty="0">
                        <a:effectLst/>
                        <a:latin typeface="Times New Roman CYR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международный уровень,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всероссийский уровень,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региональный уровень,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муниципальный уровень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67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 CYR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2400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одно достижение: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- 7 баллов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- 5 баллов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- 3 балла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- 1 балл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C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6521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6019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D4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1565467" y="272128"/>
            <a:ext cx="10626533" cy="1056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algn="l"/>
            <a:r>
              <a:rPr lang="ru-RU" sz="3733" b="1" dirty="0">
                <a:solidFill>
                  <a:schemeClr val="lt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Профильное обучение в школе. Это что такое?</a:t>
            </a: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1"/>
            <a:ext cx="997528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2410A90-65EB-0D00-3EC0-A14E7F2B1364}"/>
              </a:ext>
            </a:extLst>
          </p:cNvPr>
          <p:cNvSpPr txBox="1"/>
          <p:nvPr/>
        </p:nvSpPr>
        <p:spPr>
          <a:xfrm>
            <a:off x="1565467" y="1706881"/>
            <a:ext cx="10224197" cy="448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Г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лавная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цель</a:t>
            </a: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профильного обучения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– </a:t>
            </a:r>
            <a:r>
              <a:rPr lang="en-US" sz="2667" b="1" kern="0" dirty="0" err="1">
                <a:solidFill>
                  <a:srgbClr val="DB9327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самоопределение</a:t>
            </a:r>
            <a:r>
              <a:rPr lang="ru-RU" sz="2667" b="1" kern="0" dirty="0">
                <a:solidFill>
                  <a:srgbClr val="DB9327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b="1" kern="0" dirty="0" err="1">
                <a:solidFill>
                  <a:srgbClr val="DB9327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учащихся</a:t>
            </a:r>
            <a:r>
              <a:rPr lang="ru-RU" sz="2667" b="1" kern="0" dirty="0">
                <a:solidFill>
                  <a:srgbClr val="DB9327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</a:p>
          <a:p>
            <a:pPr defTabSz="1219170">
              <a:buClr>
                <a:srgbClr val="000000"/>
              </a:buClr>
            </a:pPr>
            <a:endParaRPr lang="ru-RU" sz="2667" b="1" kern="0" dirty="0">
              <a:solidFill>
                <a:srgbClr val="FFFFFF"/>
              </a:solidFill>
              <a:latin typeface="Calibri" panose="020F0502020204030204" pitchFamily="34" charset="0"/>
              <a:ea typeface="Tahoma"/>
              <a:cs typeface="Calibri" panose="020F0502020204030204" pitchFamily="34" charset="0"/>
              <a:sym typeface="Tahoma"/>
            </a:endParaRPr>
          </a:p>
          <a:p>
            <a:pPr defTabSz="1219170">
              <a:buClr>
                <a:srgbClr val="000000"/>
              </a:buClr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П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рофильное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образование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–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это</a:t>
            </a: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углубление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знаний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,</a:t>
            </a: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склонностей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,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совершенствование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ранее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полученных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навыков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через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создание</a:t>
            </a: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системы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специализированной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подготовки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в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старших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классах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общеобразовательной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школы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.</a:t>
            </a:r>
            <a:endParaRPr lang="ru-RU" sz="2667" kern="0" dirty="0">
              <a:solidFill>
                <a:srgbClr val="FFFFFF"/>
              </a:solidFill>
              <a:latin typeface="Calibri" panose="020F0502020204030204" pitchFamily="34" charset="0"/>
              <a:ea typeface="Tahoma"/>
              <a:cs typeface="Calibri" panose="020F0502020204030204" pitchFamily="34" charset="0"/>
              <a:sym typeface="Tahoma"/>
            </a:endParaRPr>
          </a:p>
          <a:p>
            <a:pPr defTabSz="1219170">
              <a:buClr>
                <a:srgbClr val="000000"/>
              </a:buClr>
            </a:pPr>
            <a:endParaRPr lang="ru-RU" sz="2667" kern="0" dirty="0">
              <a:solidFill>
                <a:srgbClr val="FFFFFF"/>
              </a:solidFill>
              <a:latin typeface="Calibri" panose="020F0502020204030204" pitchFamily="34" charset="0"/>
              <a:ea typeface="Tahoma"/>
              <a:cs typeface="Calibri" panose="020F0502020204030204" pitchFamily="34" charset="0"/>
              <a:sym typeface="Tahoma"/>
            </a:endParaRPr>
          </a:p>
          <a:p>
            <a:pPr defTabSz="1219170">
              <a:buClr>
                <a:srgbClr val="000000"/>
              </a:buClr>
            </a:pP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Эта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подготовка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ориентирована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на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b="1" kern="0" dirty="0" err="1">
                <a:solidFill>
                  <a:srgbClr val="DB9327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индивидуализацию</a:t>
            </a:r>
            <a:r>
              <a:rPr lang="en-US" sz="2667" b="1" kern="0" dirty="0">
                <a:solidFill>
                  <a:srgbClr val="DB9327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b="1" kern="0" dirty="0" err="1">
                <a:solidFill>
                  <a:srgbClr val="DB9327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обучения</a:t>
            </a:r>
            <a:r>
              <a:rPr lang="en-US" sz="2667" b="1" kern="0" dirty="0">
                <a:solidFill>
                  <a:srgbClr val="DB9327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и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профессиональную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ориентацию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обучающихся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с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учетом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реальных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потребностей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рынка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 </a:t>
            </a:r>
            <a:r>
              <a:rPr lang="en-US" sz="2667" kern="0" dirty="0" err="1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труда</a:t>
            </a:r>
            <a:r>
              <a:rPr lang="en-US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.</a:t>
            </a:r>
          </a:p>
          <a:p>
            <a:pPr defTabSz="1219170">
              <a:buClr>
                <a:srgbClr val="000000"/>
              </a:buClr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9458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8;p16">
            <a:extLst>
              <a:ext uri="{FF2B5EF4-FFF2-40B4-BE49-F238E27FC236}">
                <a16:creationId xmlns="" xmlns:a16="http://schemas.microsoft.com/office/drawing/2014/main" id="{4DDBD9C9-4E4F-7A7F-9087-4269A403B6E4}"/>
              </a:ext>
            </a:extLst>
          </p:cNvPr>
          <p:cNvSpPr txBox="1">
            <a:spLocks/>
          </p:cNvSpPr>
          <p:nvPr/>
        </p:nvSpPr>
        <p:spPr>
          <a:xfrm>
            <a:off x="1228400" y="228600"/>
            <a:ext cx="97536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r>
              <a:rPr lang="ru-RU" sz="5333" b="1" kern="0" dirty="0" smtClean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ПРЕИМУЩЕСТВЕННОЕ ПРАВО</a:t>
            </a:r>
            <a:endParaRPr kumimoji="0" lang="ru-RU" sz="5333" b="1" i="0" u="none" strike="noStrike" kern="0" cap="none" spc="0" normalizeH="0" baseline="0" noProof="0" dirty="0">
              <a:ln>
                <a:noFill/>
              </a:ln>
              <a:solidFill>
                <a:srgbClr val="579F95"/>
              </a:solidFill>
              <a:effectLst/>
              <a:uLnTx/>
              <a:uFillTx/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38200" y="1226237"/>
            <a:ext cx="107442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победители и призеры Всероссийских, муниципальных и региональных олимпиад по предметам профильного обучения: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800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ru-RU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участники региональных конкурсов научно-исследовательских работ или проектов по предметам профильного обучения: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800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поступающие</a:t>
            </a:r>
            <a:r>
              <a:rPr lang="ru-RU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, принимаемые в образовательную организацию в порядке перевода из другой образовательной организации, если они получали основное общее или среднее общее образование в классе с углубленным изучением соответствующих отдельных учебных предметов либо в классе соответствующего профильного обучения:</a:t>
            </a:r>
          </a:p>
        </p:txBody>
      </p:sp>
    </p:spTree>
    <p:extLst>
      <p:ext uri="{BB962C8B-B14F-4D97-AF65-F5344CB8AC3E}">
        <p14:creationId xmlns="" xmlns:p14="http://schemas.microsoft.com/office/powerpoint/2010/main" val="834072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8;p16">
            <a:extLst>
              <a:ext uri="{FF2B5EF4-FFF2-40B4-BE49-F238E27FC236}">
                <a16:creationId xmlns="" xmlns:a16="http://schemas.microsoft.com/office/drawing/2014/main" id="{4DDBD9C9-4E4F-7A7F-9087-4269A403B6E4}"/>
              </a:ext>
            </a:extLst>
          </p:cNvPr>
          <p:cNvSpPr txBox="1">
            <a:spLocks/>
          </p:cNvSpPr>
          <p:nvPr/>
        </p:nvSpPr>
        <p:spPr>
          <a:xfrm>
            <a:off x="1228400" y="228600"/>
            <a:ext cx="97536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r>
              <a:rPr lang="ru-RU" sz="5333" b="1" kern="0" dirty="0" smtClean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ПРЕИМУЩЕСТВЕННОЕ ПРАВО</a:t>
            </a:r>
            <a:endParaRPr kumimoji="0" lang="ru-RU" sz="5333" b="1" i="0" u="none" strike="noStrike" kern="0" cap="none" spc="0" normalizeH="0" baseline="0" noProof="0" dirty="0">
              <a:ln>
                <a:noFill/>
              </a:ln>
              <a:solidFill>
                <a:srgbClr val="579F95"/>
              </a:solidFill>
              <a:effectLst/>
              <a:uLnTx/>
              <a:uFillTx/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90600" y="1332550"/>
            <a:ext cx="10744200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800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имеющие </a:t>
            </a:r>
            <a:r>
              <a:rPr lang="ru-RU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по итогам учебного года за 9-й класс средний балл аттестата об основном общем образовании не ниже 4,4: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800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обладатели </a:t>
            </a:r>
            <a:r>
              <a:rPr lang="ru-RU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похвальных грамот «За особые успехи в изучении отдельных предметов» (по профильным предметам):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800" kern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выпускники </a:t>
            </a:r>
            <a:r>
              <a:rPr lang="ru-RU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9-х классов образовательных организаций. получившие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по итогам государственной итоговой аттестации положительные отметки («4» и «5» баллов) по профильным учебным предметам.</a:t>
            </a:r>
          </a:p>
        </p:txBody>
      </p:sp>
    </p:spTree>
    <p:extLst>
      <p:ext uri="{BB962C8B-B14F-4D97-AF65-F5344CB8AC3E}">
        <p14:creationId xmlns="" xmlns:p14="http://schemas.microsoft.com/office/powerpoint/2010/main" val="3575681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78;p16">
            <a:extLst>
              <a:ext uri="{FF2B5EF4-FFF2-40B4-BE49-F238E27FC236}">
                <a16:creationId xmlns="" xmlns:a16="http://schemas.microsoft.com/office/drawing/2014/main" id="{4DDBD9C9-4E4F-7A7F-9087-4269A403B6E4}"/>
              </a:ext>
            </a:extLst>
          </p:cNvPr>
          <p:cNvSpPr txBox="1">
            <a:spLocks/>
          </p:cNvSpPr>
          <p:nvPr/>
        </p:nvSpPr>
        <p:spPr>
          <a:xfrm>
            <a:off x="1228400" y="228600"/>
            <a:ext cx="97536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r>
              <a:rPr lang="ru-RU" sz="5333" b="1" kern="0" dirty="0" smtClean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ПРЕИМУЩЕСТВЕННОЕ ПРАВО</a:t>
            </a:r>
            <a:endParaRPr kumimoji="0" lang="ru-RU" sz="5333" b="1" i="0" u="none" strike="noStrike" kern="0" cap="none" spc="0" normalizeH="0" baseline="0" noProof="0" dirty="0">
              <a:ln>
                <a:noFill/>
              </a:ln>
              <a:solidFill>
                <a:srgbClr val="579F95"/>
              </a:solidFill>
              <a:effectLst/>
              <a:uLnTx/>
              <a:uFillTx/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90600" y="1332550"/>
            <a:ext cx="107442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При равных результатах индивидуального отбора определяющим является средний балл аттестата об основном общем образовании.</a:t>
            </a:r>
          </a:p>
          <a:p>
            <a:pPr marL="342900" lvl="0" indent="457200" algn="just">
              <a:spcBef>
                <a:spcPts val="640"/>
              </a:spcBef>
              <a:buClr>
                <a:srgbClr val="009900"/>
              </a:buClr>
              <a:buFont typeface="Tahoma"/>
              <a:buChar char="►"/>
            </a:pPr>
            <a:r>
              <a:rPr lang="ru-RU" sz="32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Рейтинг достижений, поступающих доводится организацией до сведения родителей (законных представителей) под подпись в течение двух рабочих дней, а также посредством размещения сведений на сайте школы и информационном стенде.</a:t>
            </a:r>
          </a:p>
        </p:txBody>
      </p:sp>
    </p:spTree>
    <p:extLst>
      <p:ext uri="{BB962C8B-B14F-4D97-AF65-F5344CB8AC3E}">
        <p14:creationId xmlns="" xmlns:p14="http://schemas.microsoft.com/office/powerpoint/2010/main" val="3422669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5845976"/>
            <a:ext cx="12193057" cy="1012024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597278" y="228600"/>
            <a:ext cx="10951363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Вариант</a:t>
            </a:r>
            <a:r>
              <a:rPr sz="2000" b="1" spc="-3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учебного</a:t>
            </a:r>
            <a:r>
              <a:rPr sz="2000" b="1" spc="-2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плана</a:t>
            </a:r>
            <a:r>
              <a:rPr sz="2000" b="1" spc="-20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15" dirty="0" err="1">
                <a:solidFill>
                  <a:srgbClr val="003399"/>
                </a:solidFill>
                <a:latin typeface="Calibri"/>
                <a:cs typeface="Calibri"/>
              </a:rPr>
              <a:t>школы</a:t>
            </a:r>
            <a:r>
              <a:rPr sz="2000" b="1" spc="-2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lang="ru-RU" sz="2000" b="1" spc="-5" dirty="0" smtClean="0">
                <a:solidFill>
                  <a:srgbClr val="003399"/>
                </a:solidFill>
                <a:latin typeface="Calibri"/>
                <a:cs typeface="Calibri"/>
              </a:rPr>
              <a:t>универсального</a:t>
            </a:r>
            <a:r>
              <a:rPr sz="2000" b="1" spc="-40" dirty="0" smtClean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профиля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с</a:t>
            </a:r>
            <a:r>
              <a:rPr sz="2000" b="1" spc="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3399"/>
                </a:solidFill>
                <a:latin typeface="Calibri"/>
                <a:cs typeface="Calibri"/>
              </a:rPr>
              <a:t>углублённым</a:t>
            </a:r>
            <a:r>
              <a:rPr sz="2000" b="1" spc="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5" dirty="0" err="1">
                <a:solidFill>
                  <a:srgbClr val="003399"/>
                </a:solidFill>
                <a:latin typeface="Calibri"/>
                <a:cs typeface="Calibri"/>
              </a:rPr>
              <a:t>изучением</a:t>
            </a:r>
            <a:r>
              <a:rPr sz="2000" b="1" spc="-10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lang="ru-RU" sz="2000" b="1" spc="-10" dirty="0" smtClean="0">
                <a:solidFill>
                  <a:srgbClr val="003399"/>
                </a:solidFill>
                <a:latin typeface="Calibri"/>
                <a:cs typeface="Calibri"/>
              </a:rPr>
              <a:t>информатики</a:t>
            </a:r>
            <a:r>
              <a:rPr sz="2000" b="1" spc="5" dirty="0" smtClean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и</a:t>
            </a:r>
            <a:r>
              <a:rPr sz="2000" b="1" spc="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обществознания </a:t>
            </a:r>
            <a:r>
              <a:rPr sz="2000" b="1" spc="-434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при</a:t>
            </a:r>
            <a:r>
              <a:rPr sz="2000" b="1" spc="-2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6-дневной</a:t>
            </a:r>
            <a:r>
              <a:rPr sz="2000" b="1" spc="-30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учебной</a:t>
            </a:r>
            <a:r>
              <a:rPr sz="2000" b="1" spc="-20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003399"/>
                </a:solidFill>
                <a:latin typeface="Calibri"/>
                <a:cs typeface="Calibri"/>
              </a:rPr>
              <a:t>неделе</a:t>
            </a:r>
            <a:endParaRPr sz="2000" dirty="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43626544"/>
              </p:ext>
            </p:extLst>
          </p:nvPr>
        </p:nvGraphicFramePr>
        <p:xfrm>
          <a:off x="1597278" y="1009269"/>
          <a:ext cx="8985250" cy="55750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17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01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477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77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77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421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54292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Предметная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область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59626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Учебный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предмет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765810">
                        <a:lnSpc>
                          <a:spcPts val="166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Уровень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изучения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предмета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/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775335">
                        <a:lnSpc>
                          <a:spcPts val="165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часов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классам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07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4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класс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14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класс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0725">
                <a:tc rowSpan="2"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Русский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язык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литература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Русский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язык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07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Литература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9"/>
                        </a:lnSpc>
                      </a:pPr>
                      <a:r>
                        <a:rPr sz="1400" b="0" dirty="0">
                          <a:latin typeface="Calibri"/>
                          <a:cs typeface="Calibri"/>
                        </a:rPr>
                        <a:t>У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400" b="0" dirty="0" smtClean="0">
                          <a:latin typeface="Calibri"/>
                          <a:cs typeface="Calibri"/>
                        </a:rPr>
                        <a:t>3</a:t>
                      </a:r>
                      <a:endParaRPr sz="1400" b="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lang="ru-RU" sz="1400" b="0" dirty="0" smtClean="0">
                          <a:latin typeface="Calibri"/>
                          <a:cs typeface="Calibri"/>
                        </a:rPr>
                        <a:t>3</a:t>
                      </a:r>
                      <a:endParaRPr sz="1400" b="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0852">
                <a:tc>
                  <a:txBody>
                    <a:bodyPr/>
                    <a:lstStyle/>
                    <a:p>
                      <a:pPr marL="6985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Иностранные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языки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Иностранный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язык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9"/>
                        </a:lnSpc>
                      </a:pPr>
                      <a:r>
                        <a:rPr sz="1400" b="0" dirty="0">
                          <a:latin typeface="Calibri"/>
                          <a:cs typeface="Calibri"/>
                        </a:rPr>
                        <a:t>У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lang="ru-RU" sz="1400" b="0" dirty="0" smtClean="0">
                          <a:latin typeface="Calibri"/>
                          <a:cs typeface="Calibri"/>
                        </a:rPr>
                        <a:t>3</a:t>
                      </a:r>
                      <a:endParaRPr sz="1400" b="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lang="ru-RU" sz="1400" b="0" dirty="0" smtClean="0">
                          <a:latin typeface="Calibri"/>
                          <a:cs typeface="Calibri"/>
                        </a:rPr>
                        <a:t>3</a:t>
                      </a:r>
                      <a:endParaRPr sz="1400" b="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072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Общественно-научные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предметы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История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07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Обществознание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У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07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География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4213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Математика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информатика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64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Алгебра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начала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7620">
                        <a:lnSpc>
                          <a:spcPts val="165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математического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анализа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lang="ru-RU" sz="1400" b="1" dirty="0" smtClean="0">
                          <a:latin typeface="Calibri"/>
                          <a:cs typeface="Calibri"/>
                        </a:rPr>
                        <a:t>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Геометрия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lang="ru-RU" sz="1400" b="1" dirty="0" smtClean="0">
                          <a:latin typeface="Calibri"/>
                          <a:cs typeface="Calibri"/>
                        </a:rPr>
                        <a:t>1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07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Вероятность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статистика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08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Информатика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У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400" b="1" dirty="0" smtClean="0">
                          <a:latin typeface="Calibri"/>
                          <a:cs typeface="Calibri"/>
                        </a:rPr>
                        <a:t>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lang="ru-RU" sz="1400" b="1" dirty="0" smtClean="0">
                          <a:latin typeface="Calibri"/>
                          <a:cs typeface="Calibri"/>
                        </a:rPr>
                        <a:t>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0726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Естественно-научные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предметы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Физика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07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Химия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07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Биология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0852">
                <a:tc rowSpan="2"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Физическая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культура,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основы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безопасности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жизнедеятельности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Физическая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культура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400" b="1" dirty="0" smtClean="0">
                          <a:latin typeface="Calibri"/>
                          <a:cs typeface="Calibri"/>
                        </a:rPr>
                        <a:t>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lang="ru-RU" sz="1400" b="1" dirty="0" smtClean="0">
                          <a:latin typeface="Calibri"/>
                          <a:cs typeface="Calibri"/>
                        </a:rPr>
                        <a:t>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ОБЖ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Б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20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639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Индивидуальный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проект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20776">
                <a:tc rowSpan="3"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Дополнительные</a:t>
                      </a:r>
                      <a:r>
                        <a:rPr sz="1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учебные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985" marR="4972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предметы, курсы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по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выбору </a:t>
                      </a:r>
                      <a:r>
                        <a:rPr sz="1400" spc="-3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обучающихся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639"/>
                        </a:lnSpc>
                      </a:pPr>
                      <a:r>
                        <a:rPr sz="1400" i="1" spc="-5" dirty="0">
                          <a:latin typeface="Calibri"/>
                          <a:cs typeface="Calibri"/>
                        </a:rPr>
                        <a:t>Элективный</a:t>
                      </a:r>
                      <a:r>
                        <a:rPr sz="14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latin typeface="Calibri"/>
                          <a:cs typeface="Calibri"/>
                        </a:rPr>
                        <a:t>курс</a:t>
                      </a:r>
                      <a:r>
                        <a:rPr sz="14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dirty="0"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400" b="0" dirty="0" smtClean="0">
                          <a:latin typeface="Calibri"/>
                          <a:cs typeface="Calibri"/>
                        </a:rPr>
                        <a:t>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6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207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639"/>
                        </a:lnSpc>
                      </a:pPr>
                      <a:r>
                        <a:rPr sz="1400" i="1" spc="-5" dirty="0">
                          <a:latin typeface="Calibri"/>
                          <a:cs typeface="Calibri"/>
                        </a:rPr>
                        <a:t>Спецкурс</a:t>
                      </a:r>
                      <a:r>
                        <a:rPr sz="14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dirty="0"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207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639"/>
                        </a:lnSpc>
                      </a:pPr>
                      <a:r>
                        <a:rPr sz="1400" i="1" spc="-5" dirty="0">
                          <a:latin typeface="Calibri"/>
                          <a:cs typeface="Calibri"/>
                        </a:rPr>
                        <a:t>Факультативный</a:t>
                      </a:r>
                      <a:r>
                        <a:rPr sz="14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latin typeface="Calibri"/>
                          <a:cs typeface="Calibri"/>
                        </a:rPr>
                        <a:t>курс</a:t>
                      </a:r>
                      <a:r>
                        <a:rPr sz="14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dirty="0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512292">
                <a:tc gridSpan="3">
                  <a:txBody>
                    <a:bodyPr/>
                    <a:lstStyle/>
                    <a:p>
                      <a:pPr marL="1468120" marR="200025" indent="-12623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Максимально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допустимая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недельная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нагрузка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соответствии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действующими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санитарными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правилами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нормами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при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6-дневной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учебной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неделе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37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37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231" y="-19644"/>
            <a:ext cx="999831" cy="68585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7668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86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99965" y="9270"/>
            <a:ext cx="39319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ВНЕУРОЧНАЯ</a:t>
            </a:r>
            <a:r>
              <a:rPr sz="2400" spc="-40" dirty="0"/>
              <a:t> </a:t>
            </a:r>
            <a:r>
              <a:rPr sz="2400" spc="-5" dirty="0"/>
              <a:t>ДЕЯТЕЛЬНОСТЬ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600200" y="644538"/>
            <a:ext cx="9871328" cy="772647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33655" rIns="0" bIns="0" rtlCol="0">
            <a:spAutoFit/>
          </a:bodyPr>
          <a:lstStyle/>
          <a:p>
            <a:pPr marL="901700" marR="1287145" algn="ctr">
              <a:lnSpc>
                <a:spcPct val="100000"/>
              </a:lnSpc>
              <a:spcBef>
                <a:spcPts val="265"/>
              </a:spcBef>
            </a:pP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образовательная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деятельность,</a:t>
            </a:r>
            <a:r>
              <a:rPr sz="16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направленная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на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достижение</a:t>
            </a:r>
            <a:r>
              <a:rPr sz="1600" b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планируемых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30" dirty="0">
                <a:solidFill>
                  <a:srgbClr val="001F5F"/>
                </a:solidFill>
                <a:latin typeface="Calibri"/>
                <a:cs typeface="Calibri"/>
              </a:rPr>
              <a:t>результатов</a:t>
            </a:r>
            <a:r>
              <a:rPr sz="16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освоения </a:t>
            </a:r>
            <a:r>
              <a:rPr sz="1600" b="1" spc="-3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основной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образовательной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программы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(личностных,</a:t>
            </a:r>
            <a:r>
              <a:rPr sz="16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метапредметных</a:t>
            </a:r>
            <a:r>
              <a:rPr sz="1600" b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6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предметных),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осуществляемая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формах,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отличных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от урочной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719571" y="374904"/>
            <a:ext cx="325120" cy="297180"/>
            <a:chOff x="5719571" y="374904"/>
            <a:chExt cx="325120" cy="297180"/>
          </a:xfrm>
        </p:grpSpPr>
        <p:sp>
          <p:nvSpPr>
            <p:cNvPr id="5" name="object 5"/>
            <p:cNvSpPr/>
            <p:nvPr/>
          </p:nvSpPr>
          <p:spPr>
            <a:xfrm>
              <a:off x="5732525" y="387858"/>
              <a:ext cx="299085" cy="271780"/>
            </a:xfrm>
            <a:custGeom>
              <a:avLst/>
              <a:gdLst/>
              <a:ahLst/>
              <a:cxnLst/>
              <a:rect l="l" t="t" r="r" b="b"/>
              <a:pathLst>
                <a:path w="299085" h="271780">
                  <a:moveTo>
                    <a:pt x="224027" y="0"/>
                  </a:moveTo>
                  <a:lnTo>
                    <a:pt x="74675" y="0"/>
                  </a:lnTo>
                  <a:lnTo>
                    <a:pt x="74675" y="135636"/>
                  </a:lnTo>
                  <a:lnTo>
                    <a:pt x="0" y="135636"/>
                  </a:lnTo>
                  <a:lnTo>
                    <a:pt x="149351" y="271271"/>
                  </a:lnTo>
                  <a:lnTo>
                    <a:pt x="298703" y="135636"/>
                  </a:lnTo>
                  <a:lnTo>
                    <a:pt x="224027" y="135636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32525" y="387858"/>
              <a:ext cx="299085" cy="271780"/>
            </a:xfrm>
            <a:custGeom>
              <a:avLst/>
              <a:gdLst/>
              <a:ahLst/>
              <a:cxnLst/>
              <a:rect l="l" t="t" r="r" b="b"/>
              <a:pathLst>
                <a:path w="299085" h="271780">
                  <a:moveTo>
                    <a:pt x="0" y="135636"/>
                  </a:moveTo>
                  <a:lnTo>
                    <a:pt x="74675" y="135636"/>
                  </a:lnTo>
                  <a:lnTo>
                    <a:pt x="74675" y="0"/>
                  </a:lnTo>
                  <a:lnTo>
                    <a:pt x="224027" y="0"/>
                  </a:lnTo>
                  <a:lnTo>
                    <a:pt x="224027" y="135636"/>
                  </a:lnTo>
                  <a:lnTo>
                    <a:pt x="298703" y="135636"/>
                  </a:lnTo>
                  <a:lnTo>
                    <a:pt x="149351" y="271271"/>
                  </a:lnTo>
                  <a:lnTo>
                    <a:pt x="0" y="13563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600200" y="1868754"/>
            <a:ext cx="9871328" cy="279564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3302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260"/>
              </a:spcBef>
            </a:pP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является</a:t>
            </a:r>
            <a:r>
              <a:rPr sz="16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неотъемлемой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обязательной</a:t>
            </a:r>
            <a:r>
              <a:rPr sz="1600" b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частью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основной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образовательной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программы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7999" y="4436617"/>
            <a:ext cx="4343400" cy="2188420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33655" rIns="0" bIns="0" rtlCol="0">
            <a:spAutoFit/>
          </a:bodyPr>
          <a:lstStyle/>
          <a:p>
            <a:pPr marL="90805" marR="430530">
              <a:lnSpc>
                <a:spcPct val="100000"/>
              </a:lnSpc>
              <a:spcBef>
                <a:spcPts val="265"/>
              </a:spcBef>
            </a:pP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соответствии</a:t>
            </a:r>
            <a:r>
              <a:rPr sz="20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30" dirty="0">
                <a:solidFill>
                  <a:srgbClr val="001F5F"/>
                </a:solidFill>
                <a:latin typeface="Calibri"/>
                <a:cs typeface="Calibri"/>
              </a:rPr>
              <a:t>ФГОС</a:t>
            </a:r>
            <a:r>
              <a:rPr sz="20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01F5F"/>
                </a:solidFill>
                <a:latin typeface="Calibri"/>
                <a:cs typeface="Calibri"/>
              </a:rPr>
              <a:t>общего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 образования </a:t>
            </a:r>
            <a:r>
              <a:rPr sz="2000" b="1" spc="-3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на</a:t>
            </a:r>
            <a:r>
              <a:rPr sz="20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уровень:</a:t>
            </a:r>
            <a:endParaRPr sz="2000" dirty="0">
              <a:latin typeface="Calibri"/>
              <a:cs typeface="Calibri"/>
            </a:endParaRPr>
          </a:p>
          <a:p>
            <a:pPr marL="90805" marR="162560">
              <a:lnSpc>
                <a:spcPct val="100000"/>
              </a:lnSpc>
            </a:pP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начальное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общее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образование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–до</a:t>
            </a:r>
            <a:r>
              <a:rPr sz="1600" b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1320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часов </a:t>
            </a:r>
            <a:r>
              <a:rPr sz="1600" b="1" spc="-3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основное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общее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образование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 –до</a:t>
            </a:r>
            <a:r>
              <a:rPr sz="1600" b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1750</a:t>
            </a:r>
            <a:r>
              <a:rPr sz="1600" b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часов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u="sng" spc="-20" dirty="0">
                <a:solidFill>
                  <a:srgbClr val="001F5F"/>
                </a:solidFill>
                <a:latin typeface="Calibri"/>
                <a:cs typeface="Calibri"/>
              </a:rPr>
              <a:t>среднее</a:t>
            </a:r>
            <a:r>
              <a:rPr sz="2400" b="1" u="sng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u="sng" spc="-15" dirty="0">
                <a:solidFill>
                  <a:srgbClr val="001F5F"/>
                </a:solidFill>
                <a:latin typeface="Calibri"/>
                <a:cs typeface="Calibri"/>
              </a:rPr>
              <a:t>общее</a:t>
            </a:r>
            <a:r>
              <a:rPr sz="2400" b="1" u="sng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u="sng" spc="-15" dirty="0">
                <a:solidFill>
                  <a:srgbClr val="001F5F"/>
                </a:solidFill>
                <a:latin typeface="Calibri"/>
                <a:cs typeface="Calibri"/>
              </a:rPr>
              <a:t>образование</a:t>
            </a:r>
            <a:r>
              <a:rPr sz="2400" b="1" u="sng" spc="-5" dirty="0">
                <a:solidFill>
                  <a:srgbClr val="001F5F"/>
                </a:solidFill>
                <a:latin typeface="Calibri"/>
                <a:cs typeface="Calibri"/>
              </a:rPr>
              <a:t> –</a:t>
            </a:r>
            <a:r>
              <a:rPr sz="2400" b="1" u="sng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u="sng" spc="-20" dirty="0">
                <a:solidFill>
                  <a:srgbClr val="001F5F"/>
                </a:solidFill>
                <a:latin typeface="Calibri"/>
                <a:cs typeface="Calibri"/>
              </a:rPr>
              <a:t>до</a:t>
            </a:r>
            <a:r>
              <a:rPr sz="2400" b="1" u="sng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u="sng" spc="-20" dirty="0">
                <a:solidFill>
                  <a:srgbClr val="001F5F"/>
                </a:solidFill>
                <a:latin typeface="Calibri"/>
                <a:cs typeface="Calibri"/>
              </a:rPr>
              <a:t>700</a:t>
            </a:r>
            <a:r>
              <a:rPr sz="2400" b="1" u="sng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u="sng" spc="-15" dirty="0">
                <a:solidFill>
                  <a:srgbClr val="001F5F"/>
                </a:solidFill>
                <a:latin typeface="Calibri"/>
                <a:cs typeface="Calibri"/>
              </a:rPr>
              <a:t>часов</a:t>
            </a:r>
            <a:endParaRPr sz="2400" u="sng" dirty="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</a:pP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до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10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часов</a:t>
            </a:r>
            <a:r>
              <a:rPr sz="2000" b="1" spc="-25" dirty="0">
                <a:solidFill>
                  <a:srgbClr val="C00000"/>
                </a:solidFill>
                <a:latin typeface="Calibri"/>
                <a:cs typeface="Calibri"/>
              </a:rPr>
              <a:t> еженедельных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занятий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7400" y="4031362"/>
            <a:ext cx="9383649" cy="280846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3429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270"/>
              </a:spcBef>
            </a:pP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Количество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часов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внеурочной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деятельности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0200" y="2392426"/>
            <a:ext cx="9878949" cy="1265090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336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65"/>
              </a:spcBef>
            </a:pP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формы</a:t>
            </a:r>
            <a:r>
              <a:rPr sz="16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ВД</a:t>
            </a:r>
            <a:r>
              <a:rPr sz="16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должны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предусматривать:</a:t>
            </a:r>
            <a:endParaRPr sz="1600" dirty="0">
              <a:latin typeface="Calibri"/>
              <a:cs typeface="Calibri"/>
            </a:endParaRPr>
          </a:p>
          <a:p>
            <a:pPr marL="378460" indent="-287655">
              <a:lnSpc>
                <a:spcPct val="100000"/>
              </a:lnSpc>
              <a:buFont typeface="Wingdings"/>
              <a:buChar char=""/>
              <a:tabLst>
                <a:tab pos="378460" algn="l"/>
                <a:tab pos="379095" algn="l"/>
              </a:tabLst>
            </a:pP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активность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самостоятельность</a:t>
            </a:r>
            <a:r>
              <a:rPr sz="1600" b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обучающихся</a:t>
            </a:r>
            <a:endParaRPr sz="1600" dirty="0">
              <a:latin typeface="Calibri"/>
              <a:cs typeface="Calibri"/>
            </a:endParaRPr>
          </a:p>
          <a:p>
            <a:pPr marL="378460" indent="-287655">
              <a:lnSpc>
                <a:spcPct val="100000"/>
              </a:lnSpc>
              <a:buFont typeface="Wingdings"/>
              <a:buChar char=""/>
              <a:tabLst>
                <a:tab pos="378460" algn="l"/>
                <a:tab pos="379095" algn="l"/>
              </a:tabLst>
            </a:pP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сочетать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индивидуальную</a:t>
            </a:r>
            <a:r>
              <a:rPr sz="16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 групповую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работы</a:t>
            </a:r>
            <a:endParaRPr sz="1600" dirty="0">
              <a:latin typeface="Calibri"/>
              <a:cs typeface="Calibri"/>
            </a:endParaRPr>
          </a:p>
          <a:p>
            <a:pPr marL="378460" indent="-287655">
              <a:lnSpc>
                <a:spcPct val="100000"/>
              </a:lnSpc>
              <a:buFont typeface="Wingdings"/>
              <a:buChar char=""/>
              <a:tabLst>
                <a:tab pos="379095" algn="l"/>
              </a:tabLst>
            </a:pP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обеспечивать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гибкий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режим</a:t>
            </a:r>
            <a:r>
              <a:rPr sz="16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занятий</a:t>
            </a:r>
            <a:r>
              <a:rPr sz="16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(продолжительность,</a:t>
            </a:r>
            <a:r>
              <a:rPr sz="16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последовательность)</a:t>
            </a:r>
            <a:endParaRPr sz="1600" dirty="0">
              <a:latin typeface="Calibri"/>
              <a:cs typeface="Calibri"/>
            </a:endParaRPr>
          </a:p>
          <a:p>
            <a:pPr marL="422275" indent="-331470">
              <a:lnSpc>
                <a:spcPct val="100000"/>
              </a:lnSpc>
              <a:buFont typeface="Wingdings"/>
              <a:buChar char=""/>
              <a:tabLst>
                <a:tab pos="422275" algn="l"/>
                <a:tab pos="422909" algn="l"/>
              </a:tabLst>
            </a:pP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переменный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состав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обучающихся,</a:t>
            </a:r>
            <a:r>
              <a:rPr sz="16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проектную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исследовательскую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деятельность,</a:t>
            </a:r>
            <a:r>
              <a:rPr sz="1600" b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экскурсии,</a:t>
            </a:r>
            <a:r>
              <a:rPr sz="16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походы,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 и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пр.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719571" y="1461516"/>
            <a:ext cx="325120" cy="295910"/>
            <a:chOff x="5719571" y="1461516"/>
            <a:chExt cx="325120" cy="295910"/>
          </a:xfrm>
        </p:grpSpPr>
        <p:sp>
          <p:nvSpPr>
            <p:cNvPr id="12" name="object 12"/>
            <p:cNvSpPr/>
            <p:nvPr/>
          </p:nvSpPr>
          <p:spPr>
            <a:xfrm>
              <a:off x="5732525" y="1474470"/>
              <a:ext cx="299085" cy="269875"/>
            </a:xfrm>
            <a:custGeom>
              <a:avLst/>
              <a:gdLst/>
              <a:ahLst/>
              <a:cxnLst/>
              <a:rect l="l" t="t" r="r" b="b"/>
              <a:pathLst>
                <a:path w="299085" h="269875">
                  <a:moveTo>
                    <a:pt x="224027" y="0"/>
                  </a:moveTo>
                  <a:lnTo>
                    <a:pt x="74675" y="0"/>
                  </a:lnTo>
                  <a:lnTo>
                    <a:pt x="74675" y="134874"/>
                  </a:lnTo>
                  <a:lnTo>
                    <a:pt x="0" y="134874"/>
                  </a:lnTo>
                  <a:lnTo>
                    <a:pt x="149351" y="269747"/>
                  </a:lnTo>
                  <a:lnTo>
                    <a:pt x="298703" y="134874"/>
                  </a:lnTo>
                  <a:lnTo>
                    <a:pt x="224027" y="134874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32525" y="1474470"/>
              <a:ext cx="299085" cy="269875"/>
            </a:xfrm>
            <a:custGeom>
              <a:avLst/>
              <a:gdLst/>
              <a:ahLst/>
              <a:cxnLst/>
              <a:rect l="l" t="t" r="r" b="b"/>
              <a:pathLst>
                <a:path w="299085" h="269875">
                  <a:moveTo>
                    <a:pt x="0" y="134874"/>
                  </a:moveTo>
                  <a:lnTo>
                    <a:pt x="74675" y="134874"/>
                  </a:lnTo>
                  <a:lnTo>
                    <a:pt x="74675" y="0"/>
                  </a:lnTo>
                  <a:lnTo>
                    <a:pt x="224027" y="0"/>
                  </a:lnTo>
                  <a:lnTo>
                    <a:pt x="224027" y="134874"/>
                  </a:lnTo>
                  <a:lnTo>
                    <a:pt x="298703" y="134874"/>
                  </a:lnTo>
                  <a:lnTo>
                    <a:pt x="149351" y="269747"/>
                  </a:lnTo>
                  <a:lnTo>
                    <a:pt x="0" y="134874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5751576" y="2107692"/>
            <a:ext cx="325120" cy="297180"/>
            <a:chOff x="5751576" y="2107692"/>
            <a:chExt cx="325120" cy="297180"/>
          </a:xfrm>
        </p:grpSpPr>
        <p:sp>
          <p:nvSpPr>
            <p:cNvPr id="15" name="object 15"/>
            <p:cNvSpPr/>
            <p:nvPr/>
          </p:nvSpPr>
          <p:spPr>
            <a:xfrm>
              <a:off x="5764530" y="2120646"/>
              <a:ext cx="299085" cy="271780"/>
            </a:xfrm>
            <a:custGeom>
              <a:avLst/>
              <a:gdLst/>
              <a:ahLst/>
              <a:cxnLst/>
              <a:rect l="l" t="t" r="r" b="b"/>
              <a:pathLst>
                <a:path w="299085" h="271780">
                  <a:moveTo>
                    <a:pt x="224028" y="0"/>
                  </a:moveTo>
                  <a:lnTo>
                    <a:pt x="74675" y="0"/>
                  </a:lnTo>
                  <a:lnTo>
                    <a:pt x="74675" y="135636"/>
                  </a:lnTo>
                  <a:lnTo>
                    <a:pt x="0" y="135636"/>
                  </a:lnTo>
                  <a:lnTo>
                    <a:pt x="149352" y="271271"/>
                  </a:lnTo>
                  <a:lnTo>
                    <a:pt x="298704" y="135636"/>
                  </a:lnTo>
                  <a:lnTo>
                    <a:pt x="224028" y="135636"/>
                  </a:lnTo>
                  <a:lnTo>
                    <a:pt x="224028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764530" y="2120646"/>
              <a:ext cx="299085" cy="271780"/>
            </a:xfrm>
            <a:custGeom>
              <a:avLst/>
              <a:gdLst/>
              <a:ahLst/>
              <a:cxnLst/>
              <a:rect l="l" t="t" r="r" b="b"/>
              <a:pathLst>
                <a:path w="299085" h="271780">
                  <a:moveTo>
                    <a:pt x="0" y="135636"/>
                  </a:moveTo>
                  <a:lnTo>
                    <a:pt x="74675" y="135636"/>
                  </a:lnTo>
                  <a:lnTo>
                    <a:pt x="74675" y="0"/>
                  </a:lnTo>
                  <a:lnTo>
                    <a:pt x="224028" y="0"/>
                  </a:lnTo>
                  <a:lnTo>
                    <a:pt x="224028" y="135636"/>
                  </a:lnTo>
                  <a:lnTo>
                    <a:pt x="298704" y="135636"/>
                  </a:lnTo>
                  <a:lnTo>
                    <a:pt x="149352" y="271271"/>
                  </a:lnTo>
                  <a:lnTo>
                    <a:pt x="0" y="13563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5708903" y="3729228"/>
            <a:ext cx="325120" cy="297180"/>
            <a:chOff x="5708903" y="3729228"/>
            <a:chExt cx="325120" cy="297180"/>
          </a:xfrm>
        </p:grpSpPr>
        <p:sp>
          <p:nvSpPr>
            <p:cNvPr id="18" name="object 18"/>
            <p:cNvSpPr/>
            <p:nvPr/>
          </p:nvSpPr>
          <p:spPr>
            <a:xfrm>
              <a:off x="5721857" y="3742182"/>
              <a:ext cx="299085" cy="271780"/>
            </a:xfrm>
            <a:custGeom>
              <a:avLst/>
              <a:gdLst/>
              <a:ahLst/>
              <a:cxnLst/>
              <a:rect l="l" t="t" r="r" b="b"/>
              <a:pathLst>
                <a:path w="299085" h="271779">
                  <a:moveTo>
                    <a:pt x="224027" y="0"/>
                  </a:moveTo>
                  <a:lnTo>
                    <a:pt x="74675" y="0"/>
                  </a:lnTo>
                  <a:lnTo>
                    <a:pt x="74675" y="135636"/>
                  </a:lnTo>
                  <a:lnTo>
                    <a:pt x="0" y="135636"/>
                  </a:lnTo>
                  <a:lnTo>
                    <a:pt x="149351" y="271272"/>
                  </a:lnTo>
                  <a:lnTo>
                    <a:pt x="298703" y="135636"/>
                  </a:lnTo>
                  <a:lnTo>
                    <a:pt x="224027" y="135636"/>
                  </a:lnTo>
                  <a:lnTo>
                    <a:pt x="22402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21857" y="3742182"/>
              <a:ext cx="299085" cy="271780"/>
            </a:xfrm>
            <a:custGeom>
              <a:avLst/>
              <a:gdLst/>
              <a:ahLst/>
              <a:cxnLst/>
              <a:rect l="l" t="t" r="r" b="b"/>
              <a:pathLst>
                <a:path w="299085" h="271779">
                  <a:moveTo>
                    <a:pt x="0" y="135636"/>
                  </a:moveTo>
                  <a:lnTo>
                    <a:pt x="74675" y="135636"/>
                  </a:lnTo>
                  <a:lnTo>
                    <a:pt x="74675" y="0"/>
                  </a:lnTo>
                  <a:lnTo>
                    <a:pt x="224027" y="0"/>
                  </a:lnTo>
                  <a:lnTo>
                    <a:pt x="224027" y="135636"/>
                  </a:lnTo>
                  <a:lnTo>
                    <a:pt x="298703" y="135636"/>
                  </a:lnTo>
                  <a:lnTo>
                    <a:pt x="149351" y="271272"/>
                  </a:lnTo>
                  <a:lnTo>
                    <a:pt x="0" y="13563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0" name="object 2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15561233"/>
              </p:ext>
            </p:extLst>
          </p:nvPr>
        </p:nvGraphicFramePr>
        <p:xfrm>
          <a:off x="6124250" y="4336079"/>
          <a:ext cx="4424298" cy="16075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48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94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2044">
                <a:tc gridSpan="2"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spc="-10" dirty="0" err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Внеурочная</a:t>
                      </a:r>
                      <a:r>
                        <a:rPr sz="18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 err="1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деятельность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Классы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6-дневная</a:t>
                      </a:r>
                      <a:r>
                        <a:rPr sz="18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уч.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неделя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191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10-11</a:t>
                      </a:r>
                      <a:endParaRPr sz="20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0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</a:t>
                      </a:r>
                    </a:p>
                  </a:txBody>
                  <a:tcPr marL="0" marR="0" marT="342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990" y="0"/>
            <a:ext cx="1005927" cy="685859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33" y="5865026"/>
            <a:ext cx="12193057" cy="1012024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35502"/>
            <a:ext cx="755525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Рекомендации</a:t>
            </a:r>
            <a:r>
              <a:rPr sz="2400" dirty="0"/>
              <a:t> </a:t>
            </a:r>
            <a:r>
              <a:rPr sz="2400" spc="-5" dirty="0"/>
              <a:t>для</a:t>
            </a:r>
            <a:r>
              <a:rPr sz="2400" spc="5" dirty="0"/>
              <a:t> </a:t>
            </a:r>
            <a:r>
              <a:rPr sz="2400" spc="-5" dirty="0"/>
              <a:t>формирования плана</a:t>
            </a:r>
            <a:r>
              <a:rPr sz="2400" spc="10" dirty="0"/>
              <a:t> </a:t>
            </a:r>
            <a:r>
              <a:rPr sz="2400" spc="-5" dirty="0"/>
              <a:t>внеурочной </a:t>
            </a:r>
            <a:r>
              <a:rPr sz="2400" spc="-10" dirty="0"/>
              <a:t>деятельности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1212214" y="849820"/>
            <a:ext cx="3429000" cy="838200"/>
          </a:xfrm>
          <a:prstGeom prst="rect">
            <a:avLst/>
          </a:prstGeom>
          <a:solidFill>
            <a:srgbClr val="DCE6F1"/>
          </a:solidFill>
          <a:ln w="25907">
            <a:solidFill>
              <a:srgbClr val="385D89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Times New Roman"/>
              <a:cs typeface="Times New Roman"/>
            </a:endParaRPr>
          </a:p>
          <a:p>
            <a:pPr marL="172085">
              <a:lnSpc>
                <a:spcPct val="100000"/>
              </a:lnSpc>
            </a:pP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План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 внеурочной</a:t>
            </a:r>
            <a:r>
              <a:rPr sz="1800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деятельности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0093" y="686562"/>
            <a:ext cx="4277995" cy="1219200"/>
          </a:xfrm>
          <a:prstGeom prst="rect">
            <a:avLst/>
          </a:prstGeom>
          <a:solidFill>
            <a:srgbClr val="DCE6F1"/>
          </a:solidFill>
          <a:ln w="25907">
            <a:solidFill>
              <a:srgbClr val="385D89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Times New Roman"/>
              <a:cs typeface="Times New Roman"/>
            </a:endParaRPr>
          </a:p>
          <a:p>
            <a:pPr marL="281305" marR="274320" indent="635" algn="ctr">
              <a:lnSpc>
                <a:spcPct val="100000"/>
              </a:lnSpc>
            </a:pP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Должен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быть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утвержден,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включены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занятия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в </a:t>
            </a:r>
            <a:r>
              <a:rPr sz="14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соответствии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с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федеральными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и региональными </a:t>
            </a:r>
            <a:r>
              <a:rPr sz="1400" spc="-30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рекомендациями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2214" y="1974531"/>
            <a:ext cx="3429000" cy="838200"/>
          </a:xfrm>
          <a:prstGeom prst="rect">
            <a:avLst/>
          </a:prstGeom>
          <a:solidFill>
            <a:srgbClr val="DCE6F1"/>
          </a:solidFill>
          <a:ln w="25907">
            <a:solidFill>
              <a:srgbClr val="385D89"/>
            </a:solidFill>
          </a:ln>
        </p:spPr>
        <p:txBody>
          <a:bodyPr vert="horz" wrap="square" lIns="0" tIns="128905" rIns="0" bIns="0" rtlCol="0">
            <a:spAutoFit/>
          </a:bodyPr>
          <a:lstStyle/>
          <a:p>
            <a:pPr marL="1051560" marR="243204" indent="-802005">
              <a:lnSpc>
                <a:spcPct val="100000"/>
              </a:lnSpc>
              <a:spcBef>
                <a:spcPts val="1015"/>
              </a:spcBef>
            </a:pP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Количество</a:t>
            </a:r>
            <a:r>
              <a:rPr sz="18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часов</a:t>
            </a:r>
            <a:r>
              <a:rPr sz="1800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внеурочной </a:t>
            </a:r>
            <a:r>
              <a:rPr sz="1800" spc="-39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деятельности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107368" y="2540507"/>
            <a:ext cx="2145475" cy="251365"/>
            <a:chOff x="4102608" y="2540507"/>
            <a:chExt cx="3150235" cy="178435"/>
          </a:xfrm>
        </p:grpSpPr>
        <p:sp>
          <p:nvSpPr>
            <p:cNvPr id="7" name="object 7"/>
            <p:cNvSpPr/>
            <p:nvPr/>
          </p:nvSpPr>
          <p:spPr>
            <a:xfrm>
              <a:off x="4115562" y="2553461"/>
              <a:ext cx="3124200" cy="152400"/>
            </a:xfrm>
            <a:custGeom>
              <a:avLst/>
              <a:gdLst/>
              <a:ahLst/>
              <a:cxnLst/>
              <a:rect l="l" t="t" r="r" b="b"/>
              <a:pathLst>
                <a:path w="3124200" h="152400">
                  <a:moveTo>
                    <a:pt x="3047999" y="0"/>
                  </a:moveTo>
                  <a:lnTo>
                    <a:pt x="3047999" y="38100"/>
                  </a:lnTo>
                  <a:lnTo>
                    <a:pt x="0" y="38100"/>
                  </a:lnTo>
                  <a:lnTo>
                    <a:pt x="0" y="114300"/>
                  </a:lnTo>
                  <a:lnTo>
                    <a:pt x="3047999" y="114300"/>
                  </a:lnTo>
                  <a:lnTo>
                    <a:pt x="3047999" y="152400"/>
                  </a:lnTo>
                  <a:lnTo>
                    <a:pt x="3124199" y="76200"/>
                  </a:lnTo>
                  <a:lnTo>
                    <a:pt x="30479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15562" y="2553461"/>
              <a:ext cx="3124200" cy="152400"/>
            </a:xfrm>
            <a:custGeom>
              <a:avLst/>
              <a:gdLst/>
              <a:ahLst/>
              <a:cxnLst/>
              <a:rect l="l" t="t" r="r" b="b"/>
              <a:pathLst>
                <a:path w="3124200" h="152400">
                  <a:moveTo>
                    <a:pt x="0" y="38100"/>
                  </a:moveTo>
                  <a:lnTo>
                    <a:pt x="3047999" y="38100"/>
                  </a:lnTo>
                  <a:lnTo>
                    <a:pt x="3047999" y="0"/>
                  </a:lnTo>
                  <a:lnTo>
                    <a:pt x="3124199" y="76200"/>
                  </a:lnTo>
                  <a:lnTo>
                    <a:pt x="3047999" y="152400"/>
                  </a:lnTo>
                  <a:lnTo>
                    <a:pt x="3047999" y="114300"/>
                  </a:lnTo>
                  <a:lnTo>
                    <a:pt x="0" y="114300"/>
                  </a:lnTo>
                  <a:lnTo>
                    <a:pt x="0" y="3810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4948409" y="778629"/>
            <a:ext cx="2295525" cy="1108075"/>
            <a:chOff x="4576571" y="1351788"/>
            <a:chExt cx="2295525" cy="1108075"/>
          </a:xfrm>
        </p:grpSpPr>
        <p:sp>
          <p:nvSpPr>
            <p:cNvPr id="10" name="object 10"/>
            <p:cNvSpPr/>
            <p:nvPr/>
          </p:nvSpPr>
          <p:spPr>
            <a:xfrm>
              <a:off x="4589525" y="1364742"/>
              <a:ext cx="2269490" cy="1082040"/>
            </a:xfrm>
            <a:custGeom>
              <a:avLst/>
              <a:gdLst/>
              <a:ahLst/>
              <a:cxnLst/>
              <a:rect l="l" t="t" r="r" b="b"/>
              <a:pathLst>
                <a:path w="2269490" h="1082039">
                  <a:moveTo>
                    <a:pt x="2088896" y="0"/>
                  </a:moveTo>
                  <a:lnTo>
                    <a:pt x="180339" y="0"/>
                  </a:lnTo>
                  <a:lnTo>
                    <a:pt x="132409" y="6444"/>
                  </a:lnTo>
                  <a:lnTo>
                    <a:pt x="89332" y="24628"/>
                  </a:lnTo>
                  <a:lnTo>
                    <a:pt x="52831" y="52832"/>
                  </a:lnTo>
                  <a:lnTo>
                    <a:pt x="24628" y="89332"/>
                  </a:lnTo>
                  <a:lnTo>
                    <a:pt x="6444" y="132409"/>
                  </a:lnTo>
                  <a:lnTo>
                    <a:pt x="0" y="180340"/>
                  </a:lnTo>
                  <a:lnTo>
                    <a:pt x="0" y="901700"/>
                  </a:lnTo>
                  <a:lnTo>
                    <a:pt x="6444" y="949630"/>
                  </a:lnTo>
                  <a:lnTo>
                    <a:pt x="24628" y="992707"/>
                  </a:lnTo>
                  <a:lnTo>
                    <a:pt x="52831" y="1029208"/>
                  </a:lnTo>
                  <a:lnTo>
                    <a:pt x="89332" y="1057411"/>
                  </a:lnTo>
                  <a:lnTo>
                    <a:pt x="132409" y="1075595"/>
                  </a:lnTo>
                  <a:lnTo>
                    <a:pt x="180339" y="1082040"/>
                  </a:lnTo>
                  <a:lnTo>
                    <a:pt x="2088896" y="1082040"/>
                  </a:lnTo>
                  <a:lnTo>
                    <a:pt x="2136826" y="1075595"/>
                  </a:lnTo>
                  <a:lnTo>
                    <a:pt x="2179903" y="1057411"/>
                  </a:lnTo>
                  <a:lnTo>
                    <a:pt x="2216404" y="1029208"/>
                  </a:lnTo>
                  <a:lnTo>
                    <a:pt x="2244607" y="992707"/>
                  </a:lnTo>
                  <a:lnTo>
                    <a:pt x="2262791" y="949630"/>
                  </a:lnTo>
                  <a:lnTo>
                    <a:pt x="2269235" y="901700"/>
                  </a:lnTo>
                  <a:lnTo>
                    <a:pt x="2269235" y="180340"/>
                  </a:lnTo>
                  <a:lnTo>
                    <a:pt x="2262791" y="132409"/>
                  </a:lnTo>
                  <a:lnTo>
                    <a:pt x="2244607" y="89332"/>
                  </a:lnTo>
                  <a:lnTo>
                    <a:pt x="2216404" y="52831"/>
                  </a:lnTo>
                  <a:lnTo>
                    <a:pt x="2179903" y="24628"/>
                  </a:lnTo>
                  <a:lnTo>
                    <a:pt x="2136826" y="6444"/>
                  </a:lnTo>
                  <a:lnTo>
                    <a:pt x="2088896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89525" y="1364742"/>
              <a:ext cx="2269490" cy="1082040"/>
            </a:xfrm>
            <a:custGeom>
              <a:avLst/>
              <a:gdLst/>
              <a:ahLst/>
              <a:cxnLst/>
              <a:rect l="l" t="t" r="r" b="b"/>
              <a:pathLst>
                <a:path w="2269490" h="1082039">
                  <a:moveTo>
                    <a:pt x="0" y="180340"/>
                  </a:moveTo>
                  <a:lnTo>
                    <a:pt x="6444" y="132409"/>
                  </a:lnTo>
                  <a:lnTo>
                    <a:pt x="24628" y="89332"/>
                  </a:lnTo>
                  <a:lnTo>
                    <a:pt x="52831" y="52832"/>
                  </a:lnTo>
                  <a:lnTo>
                    <a:pt x="89332" y="24628"/>
                  </a:lnTo>
                  <a:lnTo>
                    <a:pt x="132409" y="6444"/>
                  </a:lnTo>
                  <a:lnTo>
                    <a:pt x="180339" y="0"/>
                  </a:lnTo>
                  <a:lnTo>
                    <a:pt x="2088896" y="0"/>
                  </a:lnTo>
                  <a:lnTo>
                    <a:pt x="2136826" y="6444"/>
                  </a:lnTo>
                  <a:lnTo>
                    <a:pt x="2179903" y="24628"/>
                  </a:lnTo>
                  <a:lnTo>
                    <a:pt x="2216404" y="52831"/>
                  </a:lnTo>
                  <a:lnTo>
                    <a:pt x="2244607" y="89332"/>
                  </a:lnTo>
                  <a:lnTo>
                    <a:pt x="2262791" y="132409"/>
                  </a:lnTo>
                  <a:lnTo>
                    <a:pt x="2269235" y="180340"/>
                  </a:lnTo>
                  <a:lnTo>
                    <a:pt x="2269235" y="901700"/>
                  </a:lnTo>
                  <a:lnTo>
                    <a:pt x="2262791" y="949630"/>
                  </a:lnTo>
                  <a:lnTo>
                    <a:pt x="2244607" y="992707"/>
                  </a:lnTo>
                  <a:lnTo>
                    <a:pt x="2216404" y="1029208"/>
                  </a:lnTo>
                  <a:lnTo>
                    <a:pt x="2179903" y="1057411"/>
                  </a:lnTo>
                  <a:lnTo>
                    <a:pt x="2136826" y="1075595"/>
                  </a:lnTo>
                  <a:lnTo>
                    <a:pt x="2088896" y="1082040"/>
                  </a:lnTo>
                  <a:lnTo>
                    <a:pt x="180339" y="1082040"/>
                  </a:lnTo>
                  <a:lnTo>
                    <a:pt x="132409" y="1075595"/>
                  </a:lnTo>
                  <a:lnTo>
                    <a:pt x="89332" y="1057411"/>
                  </a:lnTo>
                  <a:lnTo>
                    <a:pt x="52831" y="1029208"/>
                  </a:lnTo>
                  <a:lnTo>
                    <a:pt x="24628" y="992707"/>
                  </a:lnTo>
                  <a:lnTo>
                    <a:pt x="6444" y="949630"/>
                  </a:lnTo>
                  <a:lnTo>
                    <a:pt x="0" y="901700"/>
                  </a:lnTo>
                  <a:lnTo>
                    <a:pt x="0" y="18034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020454" y="707262"/>
            <a:ext cx="19691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Не</a:t>
            </a:r>
            <a:r>
              <a:rPr sz="1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менее</a:t>
            </a:r>
            <a:endParaRPr sz="1800" dirty="0">
              <a:latin typeface="Calibri"/>
              <a:cs typeface="Calibri"/>
            </a:endParaRPr>
          </a:p>
          <a:p>
            <a:pPr marL="12065" marR="5080" algn="ctr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r>
              <a:rPr sz="1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кружков/секций </a:t>
            </a:r>
            <a:r>
              <a:rPr sz="1800" b="1" spc="-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на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выбор 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каждому </a:t>
            </a:r>
            <a:r>
              <a:rPr sz="1800" b="1" spc="-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учащемуся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10093" y="2058161"/>
            <a:ext cx="4277995" cy="990600"/>
          </a:xfrm>
          <a:prstGeom prst="rect">
            <a:avLst/>
          </a:prstGeom>
          <a:solidFill>
            <a:srgbClr val="DCE6F1"/>
          </a:solidFill>
          <a:ln w="25907">
            <a:solidFill>
              <a:srgbClr val="385D89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93040" marR="185420" algn="ctr">
              <a:lnSpc>
                <a:spcPct val="100000"/>
              </a:lnSpc>
            </a:pP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Добавить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в план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внеурочной </a:t>
            </a:r>
            <a:r>
              <a:rPr sz="1400" spc="-10" dirty="0">
                <a:solidFill>
                  <a:srgbClr val="C00000"/>
                </a:solidFill>
                <a:latin typeface="Calibri"/>
                <a:cs typeface="Calibri"/>
              </a:rPr>
              <a:t>деятельности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занятия </a:t>
            </a:r>
            <a:r>
              <a:rPr sz="1400" spc="-30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для разновозрастных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и/или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объединенных групп </a:t>
            </a:r>
            <a:r>
              <a:rPr sz="14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00000"/>
                </a:solidFill>
                <a:latin typeface="Calibri"/>
                <a:cs typeface="Calibri"/>
              </a:rPr>
              <a:t>обучающихся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1594876"/>
              </p:ext>
            </p:extLst>
          </p:nvPr>
        </p:nvGraphicFramePr>
        <p:xfrm>
          <a:off x="1212214" y="3048761"/>
          <a:ext cx="9608186" cy="3263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16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565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i="1" dirty="0">
                          <a:latin typeface="Calibri"/>
                          <a:cs typeface="Calibri"/>
                        </a:rPr>
                        <a:t>№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i="1" dirty="0">
                          <a:latin typeface="Calibri"/>
                          <a:cs typeface="Calibri"/>
                        </a:rPr>
                        <a:t>Направление</a:t>
                      </a:r>
                      <a:r>
                        <a:rPr sz="1600" b="1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i="1" spc="-5" dirty="0">
                          <a:latin typeface="Calibri"/>
                          <a:cs typeface="Calibri"/>
                        </a:rPr>
                        <a:t>внеурочной деятельности</a:t>
                      </a:r>
                      <a:r>
                        <a:rPr sz="1600" b="1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i="1" dirty="0">
                          <a:latin typeface="Calibri"/>
                          <a:cs typeface="Calibri"/>
                        </a:rPr>
                        <a:t>(по</a:t>
                      </a:r>
                      <a:r>
                        <a:rPr sz="1600" b="1" i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i="1" dirty="0">
                          <a:latin typeface="Calibri"/>
                          <a:cs typeface="Calibri"/>
                        </a:rPr>
                        <a:t>ФОПам)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645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ВД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учебным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предметам</a:t>
                      </a:r>
                      <a:r>
                        <a:rPr sz="16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образовательной программы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9931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ВД по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формированию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функциональной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грамотности; </a:t>
                      </a:r>
                      <a:r>
                        <a:rPr sz="1600" spc="-3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проектная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исследовательская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деятельность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663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5168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ВД, направленная на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развитие личности, профориентацию, </a:t>
                      </a:r>
                      <a:r>
                        <a:rPr sz="1600" spc="-3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предпрофильную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подготовку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ВД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реализации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комплекса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воспитательных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мероприятий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657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ВД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организации</a:t>
                      </a:r>
                      <a:r>
                        <a:rPr sz="16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деятельности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ученических</a:t>
                      </a:r>
                      <a:r>
                        <a:rPr sz="16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сообществ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654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Классные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часы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654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ВД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организации</a:t>
                      </a:r>
                      <a:r>
                        <a:rPr sz="16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педагогической</a:t>
                      </a:r>
                      <a:r>
                        <a:rPr sz="16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поддержки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8502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0560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ВД по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обеспечению безопасности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жизни и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здоровья </a:t>
                      </a:r>
                      <a:r>
                        <a:rPr sz="1600" spc="-3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обучающихся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340" y="-19644"/>
            <a:ext cx="1005927" cy="6858594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107" y="5826926"/>
            <a:ext cx="12193057" cy="1012024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0030" y="217423"/>
            <a:ext cx="7484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/>
              <a:t>Содержательное</a:t>
            </a:r>
            <a:r>
              <a:rPr sz="2400" spc="10" dirty="0"/>
              <a:t> </a:t>
            </a:r>
            <a:r>
              <a:rPr sz="2400" spc="-5" dirty="0"/>
              <a:t>наполнение</a:t>
            </a:r>
            <a:r>
              <a:rPr sz="2400" spc="15" dirty="0"/>
              <a:t> </a:t>
            </a:r>
            <a:r>
              <a:rPr sz="2400" spc="-5" dirty="0"/>
              <a:t>внеурочной</a:t>
            </a:r>
            <a:r>
              <a:rPr sz="2400" spc="5" dirty="0"/>
              <a:t> </a:t>
            </a:r>
            <a:r>
              <a:rPr sz="2400" spc="-10" dirty="0"/>
              <a:t>деятельности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066800" y="803529"/>
            <a:ext cx="10822305" cy="585470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33655" rIns="0" bIns="0" rtlCol="0">
            <a:spAutoFit/>
          </a:bodyPr>
          <a:lstStyle/>
          <a:p>
            <a:pPr marL="1610360" marR="1329690" indent="-664845">
              <a:lnSpc>
                <a:spcPct val="100000"/>
              </a:lnSpc>
              <a:spcBef>
                <a:spcPts val="265"/>
              </a:spcBef>
            </a:pP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Обязательное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условие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организации</a:t>
            </a:r>
            <a:r>
              <a:rPr sz="16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внеурочной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деятельности</a:t>
            </a:r>
            <a:r>
              <a:rPr sz="1600" b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воспитательная</a:t>
            </a:r>
            <a:r>
              <a:rPr sz="16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направленность, </a:t>
            </a:r>
            <a:r>
              <a:rPr sz="1600" b="1" spc="-3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соотнесенность</a:t>
            </a:r>
            <a:r>
              <a:rPr sz="1600" b="1" spc="-5" dirty="0">
                <a:solidFill>
                  <a:srgbClr val="001F5F"/>
                </a:solidFill>
                <a:latin typeface="Calibri"/>
                <a:cs typeface="Calibri"/>
              </a:rPr>
              <a:t> с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рабочей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программой</a:t>
            </a:r>
            <a:r>
              <a:rPr sz="16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воспитания </a:t>
            </a:r>
            <a:r>
              <a:rPr sz="1600" b="1" spc="-20" dirty="0">
                <a:solidFill>
                  <a:srgbClr val="001F5F"/>
                </a:solidFill>
                <a:latin typeface="Calibri"/>
                <a:cs typeface="Calibri"/>
              </a:rPr>
              <a:t>образовательной</a:t>
            </a:r>
            <a:r>
              <a:rPr sz="16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001F5F"/>
                </a:solidFill>
                <a:latin typeface="Calibri"/>
                <a:cs typeface="Calibri"/>
              </a:rPr>
              <a:t>организации</a:t>
            </a:r>
            <a:endParaRPr sz="16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72857090"/>
              </p:ext>
            </p:extLst>
          </p:nvPr>
        </p:nvGraphicFramePr>
        <p:xfrm>
          <a:off x="1066800" y="1583945"/>
          <a:ext cx="10821670" cy="45786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94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022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9330">
                <a:tc>
                  <a:txBody>
                    <a:bodyPr/>
                    <a:lstStyle/>
                    <a:p>
                      <a:pPr marL="102870" algn="ctr">
                        <a:lnSpc>
                          <a:spcPts val="1835"/>
                        </a:lnSpc>
                      </a:pPr>
                      <a:r>
                        <a:rPr sz="16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Модель</a:t>
                      </a:r>
                      <a:r>
                        <a:rPr sz="16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плана</a:t>
                      </a:r>
                      <a:r>
                        <a:rPr sz="16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внеурочной</a:t>
                      </a:r>
                      <a:endParaRPr sz="16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  <a:p>
                      <a:pPr marL="102235" algn="ctr">
                        <a:lnSpc>
                          <a:spcPts val="1914"/>
                        </a:lnSpc>
                      </a:pPr>
                      <a:r>
                        <a:rPr sz="16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деятельности</a:t>
                      </a:r>
                      <a:endParaRPr sz="16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895"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6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Содержательное</a:t>
                      </a:r>
                      <a:r>
                        <a:rPr sz="16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наполнение</a:t>
                      </a:r>
                      <a:endParaRPr sz="16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81811"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2000" b="1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Преобладание</a:t>
                      </a:r>
                      <a:endParaRPr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182880" marR="367665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учебно-познавательной </a:t>
                      </a:r>
                      <a:r>
                        <a:rPr sz="2000" b="1" spc="-44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деятельности</a:t>
                      </a:r>
                      <a:endParaRPr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195" indent="-285750">
                        <a:lnSpc>
                          <a:spcPts val="1605"/>
                        </a:lnSpc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по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углубленному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изучению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отдельных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учебных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предметов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 indent="-28575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по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формированию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функциональной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грамотности;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 marR="833119" indent="-285115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обучающихся</a:t>
                      </a:r>
                      <a:r>
                        <a:rPr sz="1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педагогами,</a:t>
                      </a:r>
                      <a:r>
                        <a:rPr sz="14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сопровождающими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проектно-исследовательскую </a:t>
                      </a:r>
                      <a:r>
                        <a:rPr sz="1400" spc="-3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деятельность;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 indent="-28575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профориентационные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обучающихся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81811"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Преобладание</a:t>
                      </a:r>
                      <a:endParaRPr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педагогической</a:t>
                      </a:r>
                      <a:endParaRPr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поддержки</a:t>
                      </a:r>
                      <a:r>
                        <a:rPr sz="2000" b="1" spc="-7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обучающихся</a:t>
                      </a:r>
                      <a:endParaRPr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195" indent="-285750">
                        <a:lnSpc>
                          <a:spcPts val="1605"/>
                        </a:lnSpc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дополнительные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обучающихся,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испытывающих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затруднения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освоении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учебной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>
                        <a:lnSpc>
                          <a:spcPct val="100000"/>
                        </a:lnSpc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программы;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 indent="-28575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20" dirty="0">
                          <a:latin typeface="Calibri"/>
                          <a:cs typeface="Calibri"/>
                        </a:rPr>
                        <a:t>дополнительные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обучающихся,</a:t>
                      </a:r>
                      <a:r>
                        <a:rPr sz="1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испытывающих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трудности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освоении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языков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обучения;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 indent="-28575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специальные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обучающихся,</a:t>
                      </a:r>
                      <a:r>
                        <a:rPr sz="14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испытывающих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затруднения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социальной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коммуникации;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 indent="-28575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специальные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занятия обучающихся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ограниченными</a:t>
                      </a:r>
                      <a:r>
                        <a:rPr sz="1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возможностями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здоровья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25701">
                <a:tc>
                  <a:txBody>
                    <a:bodyPr/>
                    <a:lstStyle/>
                    <a:p>
                      <a:pPr marL="182880">
                        <a:lnSpc>
                          <a:spcPts val="2295"/>
                        </a:lnSpc>
                      </a:pPr>
                      <a:r>
                        <a:rPr sz="2000" b="1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Преобладание</a:t>
                      </a:r>
                      <a:endParaRPr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деятельности</a:t>
                      </a:r>
                      <a:endParaRPr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182880" marR="396240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ученических</a:t>
                      </a:r>
                      <a:r>
                        <a:rPr sz="2000" b="1" spc="-9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сообществ </a:t>
                      </a:r>
                      <a:r>
                        <a:rPr sz="2000" b="1" spc="-434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и </a:t>
                      </a:r>
                      <a:r>
                        <a:rPr sz="2000" b="1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воспитательных </a:t>
                      </a:r>
                      <a:r>
                        <a:rPr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cs typeface="Calibri"/>
                        </a:rPr>
                        <a:t> мероприятий</a:t>
                      </a:r>
                      <a:endParaRPr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195" marR="288925" indent="-285115">
                        <a:lnSpc>
                          <a:spcPct val="100000"/>
                        </a:lnSpc>
                        <a:spcBef>
                          <a:spcPts val="890"/>
                        </a:spcBef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обучающихся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педагогами,</a:t>
                      </a:r>
                      <a:r>
                        <a:rPr sz="14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сопровождающими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деятельность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детских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общественных </a:t>
                      </a:r>
                      <a:r>
                        <a:rPr sz="1400" spc="-3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объединений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органов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ученического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самоуправления;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 indent="-28575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0195" algn="l"/>
                          <a:tab pos="290830" algn="l"/>
                        </a:tabLst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обучающихся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рамках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циклов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специально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организованных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внеурочных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занятий,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>
                        <a:lnSpc>
                          <a:spcPct val="100000"/>
                        </a:lnSpc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посвященных актуальным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социальным,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нравственным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проблемам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современного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мира;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90195" marR="937260" indent="-285115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328295" algn="l"/>
                          <a:tab pos="328930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занятия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обучающихся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социально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ориентированных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объединениях: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экологических, </a:t>
                      </a:r>
                      <a:r>
                        <a:rPr sz="1400" spc="-3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волонтерских,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трудовых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т.п.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050" y="-19644"/>
            <a:ext cx="1005927" cy="685859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199" y="17780"/>
            <a:ext cx="10914149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Направления</a:t>
            </a:r>
            <a:r>
              <a:rPr sz="2000" b="1" spc="-20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внеурочной </a:t>
            </a: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деятельности,</a:t>
            </a: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3399"/>
                </a:solidFill>
                <a:latin typeface="Calibri"/>
                <a:cs typeface="Calibri"/>
              </a:rPr>
              <a:t>рекомендуемые</a:t>
            </a:r>
            <a:r>
              <a:rPr sz="2000" b="1" spc="-30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3399"/>
                </a:solidFill>
                <a:latin typeface="Calibri"/>
                <a:cs typeface="Calibri"/>
              </a:rPr>
              <a:t>к</a:t>
            </a:r>
            <a:r>
              <a:rPr sz="2000" b="1" spc="10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dirty="0" err="1">
                <a:solidFill>
                  <a:srgbClr val="003399"/>
                </a:solidFill>
                <a:latin typeface="Calibri"/>
                <a:cs typeface="Calibri"/>
              </a:rPr>
              <a:t>включению</a:t>
            </a:r>
            <a:r>
              <a:rPr sz="2000" b="1" spc="-20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endParaRPr lang="ru-RU" sz="2000" b="1" spc="-20" dirty="0" smtClean="0">
              <a:solidFill>
                <a:srgbClr val="003399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dirty="0" smtClean="0">
                <a:solidFill>
                  <a:srgbClr val="003399"/>
                </a:solidFill>
                <a:latin typeface="Calibri"/>
                <a:cs typeface="Calibri"/>
              </a:rPr>
              <a:t>в </a:t>
            </a: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план</a:t>
            </a:r>
            <a:r>
              <a:rPr sz="2000" b="1" spc="1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внеурочной</a:t>
            </a:r>
            <a:r>
              <a:rPr sz="2000" b="1" spc="-30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деятельности</a:t>
            </a:r>
            <a:endParaRPr sz="2000" dirty="0">
              <a:latin typeface="Calibri"/>
              <a:cs typeface="Calibri"/>
            </a:endParaRPr>
          </a:p>
          <a:p>
            <a:pPr marR="12065" algn="ctr">
              <a:lnSpc>
                <a:spcPct val="100000"/>
              </a:lnSpc>
            </a:pP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образовательной</a:t>
            </a:r>
            <a:r>
              <a:rPr sz="2000" b="1" spc="-4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3399"/>
                </a:solidFill>
                <a:latin typeface="Calibri"/>
                <a:cs typeface="Calibri"/>
              </a:rPr>
              <a:t>организации</a:t>
            </a:r>
            <a:endParaRPr sz="2000" dirty="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30103748"/>
              </p:ext>
            </p:extLst>
          </p:nvPr>
        </p:nvGraphicFramePr>
        <p:xfrm>
          <a:off x="1066800" y="629412"/>
          <a:ext cx="11005676" cy="62229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76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98044">
                  <a:extLst>
                    <a:ext uri="{9D8B030D-6E8A-4147-A177-3AD203B41FA5}">
                      <a16:colId xmlns="" xmlns:a16="http://schemas.microsoft.com/office/drawing/2014/main" val="899120882"/>
                    </a:ext>
                  </a:extLst>
                </a:gridCol>
              </a:tblGrid>
              <a:tr h="448055">
                <a:tc>
                  <a:txBody>
                    <a:bodyPr/>
                    <a:lstStyle/>
                    <a:p>
                      <a:pPr marL="262255" algn="ctr">
                        <a:lnSpc>
                          <a:spcPts val="1639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Направления</a:t>
                      </a:r>
                      <a:r>
                        <a:rPr sz="14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внеурочной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63525" algn="ctr">
                        <a:lnSpc>
                          <a:spcPts val="1670"/>
                        </a:lnSpc>
                        <a:spcBef>
                          <a:spcPts val="1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деятельности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учетом</a:t>
                      </a:r>
                      <a:r>
                        <a:rPr sz="1400" b="1" spc="2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4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подходов</a:t>
                      </a:r>
                      <a:r>
                        <a:rPr lang="ru-RU" sz="1400" b="1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ФТ «Сириус»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0162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Основная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цель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занятий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927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5491">
                <a:tc gridSpan="2">
                  <a:txBody>
                    <a:bodyPr/>
                    <a:lstStyle/>
                    <a:p>
                      <a:pPr marR="64135" algn="ctr">
                        <a:lnSpc>
                          <a:spcPts val="1835"/>
                        </a:lnSpc>
                      </a:pPr>
                      <a:r>
                        <a:rPr sz="20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Часть,</a:t>
                      </a:r>
                      <a:r>
                        <a:rPr sz="20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рекомендуемая</a:t>
                      </a:r>
                      <a:r>
                        <a:rPr sz="2000" spc="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20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всех</a:t>
                      </a:r>
                      <a:r>
                        <a:rPr sz="20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обучающихся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0290">
                <a:tc>
                  <a:txBody>
                    <a:bodyPr/>
                    <a:lstStyle/>
                    <a:p>
                      <a:pPr marL="259715" algn="r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«Разговоры</a:t>
                      </a:r>
                      <a:r>
                        <a:rPr sz="1800" b="1" spc="3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важном</a:t>
                      </a:r>
                      <a:r>
                        <a:rPr sz="1800" b="1" i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»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1385"/>
                        </a:lnSpc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развитие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ценностного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отношения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обучающихся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своей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Родине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России,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населяющим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ее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людям,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 err="1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ее</a:t>
                      </a:r>
                      <a:r>
                        <a:rPr lang="ru-RU" sz="1400" spc="-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 err="1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уникальной</a:t>
                      </a:r>
                      <a:r>
                        <a:rPr sz="1400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истории,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богатой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природе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великой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культуре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9194">
                <a:tc>
                  <a:txBody>
                    <a:bodyPr/>
                    <a:lstStyle/>
                    <a:p>
                      <a:pPr marL="294640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«</a:t>
                      </a:r>
                      <a:r>
                        <a:rPr sz="1800" b="1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История</a:t>
                      </a:r>
                      <a:r>
                        <a:rPr lang="ru-RU" sz="1800" b="1" spc="-10" baseline="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федеральной территории «Сириус</a:t>
                      </a:r>
                      <a:r>
                        <a:rPr sz="1800" b="1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»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формирование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познавательного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интереса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историческому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культурному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 err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наследию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spc="-1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федеральной</a:t>
                      </a:r>
                      <a:r>
                        <a:rPr lang="ru-RU" sz="1400" spc="-15" baseline="0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территории «Сириус»</a:t>
                      </a:r>
                      <a:r>
                        <a:rPr sz="1400" spc="-1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lang="ru-RU" sz="1400" spc="-1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 err="1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расширение</a:t>
                      </a:r>
                      <a:r>
                        <a:rPr sz="1400" spc="-10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знаний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о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памятниках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 err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традициях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5490">
                <a:tc gridSpan="2">
                  <a:txBody>
                    <a:bodyPr/>
                    <a:lstStyle/>
                    <a:p>
                      <a:pPr marL="33655" algn="ctr">
                        <a:lnSpc>
                          <a:spcPts val="1835"/>
                        </a:lnSpc>
                      </a:pPr>
                      <a:r>
                        <a:rPr sz="20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Часть,</a:t>
                      </a:r>
                      <a:r>
                        <a:rPr sz="20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рекомендуемая</a:t>
                      </a:r>
                      <a:r>
                        <a:rPr sz="2000" spc="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2000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обучающихся</a:t>
                      </a:r>
                      <a:r>
                        <a:rPr sz="2000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10-11</a:t>
                      </a:r>
                      <a:r>
                        <a:rPr sz="2000" b="1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классов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7411">
                <a:tc>
                  <a:txBody>
                    <a:bodyPr/>
                    <a:lstStyle/>
                    <a:p>
                      <a:pPr marL="260350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«</a:t>
                      </a:r>
                      <a:r>
                        <a:rPr sz="1800" b="1" spc="-5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Нравственные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основы</a:t>
                      </a:r>
                      <a:endParaRPr lang="ru-RU" sz="1800" b="1" dirty="0" smtClean="0">
                        <a:solidFill>
                          <a:srgbClr val="FFFFFF"/>
                        </a:solidFill>
                        <a:latin typeface="Calibri"/>
                        <a:cs typeface="Calibri"/>
                      </a:endParaRPr>
                    </a:p>
                    <a:p>
                      <a:pPr marL="260350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b="1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семейной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жизни»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1390"/>
                        </a:lnSpc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формирование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обучающихся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ответственного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отношения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созданию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семьи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 err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основе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 err="1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осознанного</a:t>
                      </a:r>
                      <a:r>
                        <a:rPr lang="ru-RU" sz="1400" spc="-1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 err="1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принятия</a:t>
                      </a:r>
                      <a:r>
                        <a:rPr sz="1400" spc="-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ими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традиционных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семейных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ценностей.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34364">
                <a:tc>
                  <a:txBody>
                    <a:bodyPr/>
                    <a:lstStyle/>
                    <a:p>
                      <a:pPr marL="25844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«Жизнь ученических</a:t>
                      </a:r>
                      <a:r>
                        <a:rPr sz="1800" b="1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сообществ»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формирование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коммуникативной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компетенции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и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развитие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позитивных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социально-ценностных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установок,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обеспечивающих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учащимся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умение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учиться,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способность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саморазвитию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самосовершенствованию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5971">
                <a:tc gridSpan="2">
                  <a:txBody>
                    <a:bodyPr/>
                    <a:lstStyle/>
                    <a:p>
                      <a:pPr marL="33655" algn="ctr">
                        <a:lnSpc>
                          <a:spcPts val="2065"/>
                        </a:lnSpc>
                      </a:pPr>
                      <a:r>
                        <a:rPr sz="20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Вариативная</a:t>
                      </a:r>
                      <a:r>
                        <a:rPr sz="2000" b="1" spc="-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часть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87413">
                <a:tc>
                  <a:txBody>
                    <a:bodyPr/>
                    <a:lstStyle/>
                    <a:p>
                      <a:pPr marL="461645" algn="r">
                        <a:lnSpc>
                          <a:spcPts val="1825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ВД,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направленная на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усиление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содержания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профиля</a:t>
                      </a:r>
                      <a:r>
                        <a:rPr lang="ru-RU" sz="1800" b="1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обучения</a:t>
                      </a:r>
                      <a:r>
                        <a:rPr sz="1800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lang="ru-RU" sz="1800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углубленного</a:t>
                      </a:r>
                      <a:r>
                        <a:rPr sz="1800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изучения</a:t>
                      </a:r>
                      <a:r>
                        <a:rPr sz="1800" spc="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предметов;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профориентацию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интеллектуальное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общекультурное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развитие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обучающихся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84517">
                <a:tc>
                  <a:txBody>
                    <a:bodyPr/>
                    <a:lstStyle/>
                    <a:p>
                      <a:pPr marL="260985" algn="r">
                        <a:lnSpc>
                          <a:spcPts val="1814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ВД,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направленная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творческое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 </a:t>
                      </a:r>
                      <a:r>
                        <a:rPr sz="1800" b="1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физическое</a:t>
                      </a:r>
                      <a:r>
                        <a:rPr lang="ru-RU" sz="1800" b="0" spc="0" baseline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развитие</a:t>
                      </a:r>
                      <a:r>
                        <a:rPr sz="1800" b="1" spc="-2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обучающихся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11760" marR="17907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удовлетворение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интересов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потребностей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обучающихся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творческом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физическом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развитии,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помощь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 </a:t>
                      </a:r>
                      <a:r>
                        <a:rPr sz="1400" spc="-254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самореализации,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раскрытии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 err="1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развитии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 err="1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способностей</a:t>
                      </a:r>
                      <a:r>
                        <a:rPr sz="1400" spc="2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талантов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550303">
                <a:tc>
                  <a:txBody>
                    <a:bodyPr/>
                    <a:lstStyle/>
                    <a:p>
                      <a:pPr marL="1788160" marR="643890" indent="-876935" algn="r">
                        <a:lnSpc>
                          <a:spcPts val="1910"/>
                        </a:lnSpc>
                        <a:spcBef>
                          <a:spcPts val="229"/>
                        </a:spcBef>
                      </a:pPr>
                      <a:r>
                        <a:rPr sz="1800" b="0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Деятельность</a:t>
                      </a:r>
                      <a:r>
                        <a:rPr sz="1800" b="0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0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детских</a:t>
                      </a:r>
                      <a:r>
                        <a:rPr lang="ru-RU" sz="1800" b="0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 о</a:t>
                      </a:r>
                      <a:r>
                        <a:rPr sz="1800" b="0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бщественных</a:t>
                      </a:r>
                      <a:r>
                        <a:rPr sz="1800" b="0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0" spc="-35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0" spc="-35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800" b="0" spc="-5" dirty="0" err="1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бъединений</a:t>
                      </a:r>
                      <a:endParaRPr sz="1800" b="0" dirty="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11760" marR="233045">
                        <a:lnSpc>
                          <a:spcPts val="1440"/>
                        </a:lnSpc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развитие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важных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жизни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подрастающего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человека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социальных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умений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заботиться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других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 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организовывать свою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собственную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деятельность,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лидировать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подчиняться,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брать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себя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инициативу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 </a:t>
                      </a:r>
                      <a:r>
                        <a:rPr sz="1400" spc="-254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нести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ответственность,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отстаивать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свою точку зрения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принимать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другие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точки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зрения.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011"/>
            <a:ext cx="1005927" cy="6858594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5836716"/>
            <a:ext cx="12193057" cy="1012024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2813" y="0"/>
            <a:ext cx="8325484" cy="1031875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21590" algn="ctr">
              <a:lnSpc>
                <a:spcPct val="100000"/>
              </a:lnSpc>
              <a:spcBef>
                <a:spcPts val="1130"/>
              </a:spcBef>
            </a:pPr>
            <a:r>
              <a:rPr sz="3200" dirty="0"/>
              <a:t>ВНЕУРОЧНАЯ</a:t>
            </a:r>
            <a:r>
              <a:rPr sz="3200" spc="-40" dirty="0"/>
              <a:t> </a:t>
            </a:r>
            <a:r>
              <a:rPr sz="3200" spc="-5" dirty="0"/>
              <a:t>ДЕЯТЕЛЬНОСТЬ</a:t>
            </a:r>
            <a:endParaRPr sz="3200"/>
          </a:p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spc="-10" dirty="0">
                <a:solidFill>
                  <a:srgbClr val="000000"/>
                </a:solidFill>
              </a:rPr>
              <a:t>Каждому </a:t>
            </a:r>
            <a:r>
              <a:rPr spc="-5" dirty="0">
                <a:solidFill>
                  <a:srgbClr val="000000"/>
                </a:solidFill>
              </a:rPr>
              <a:t>учащемуся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spc="-15" dirty="0">
                <a:solidFill>
                  <a:srgbClr val="000000"/>
                </a:solidFill>
              </a:rPr>
              <a:t>следует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предложить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10</a:t>
            </a:r>
            <a:r>
              <a:rPr spc="-10" dirty="0">
                <a:solidFill>
                  <a:srgbClr val="000000"/>
                </a:solidFill>
              </a:rPr>
              <a:t> кружков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и</a:t>
            </a:r>
            <a:r>
              <a:rPr spc="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секций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в</a:t>
            </a:r>
            <a:r>
              <a:rPr spc="-10" dirty="0">
                <a:solidFill>
                  <a:srgbClr val="000000"/>
                </a:solidFill>
              </a:rPr>
              <a:t> НЕДЕЛЮ!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82432" y="1387592"/>
            <a:ext cx="6851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r>
              <a:rPr sz="2200" spc="-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i="1" spc="-25" dirty="0">
                <a:solidFill>
                  <a:srgbClr val="C00000"/>
                </a:solidFill>
                <a:latin typeface="Calibri"/>
                <a:cs typeface="Calibri"/>
              </a:rPr>
              <a:t>ЧАС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69158" y="1256959"/>
            <a:ext cx="8307705" cy="49263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«Разговоры</a:t>
            </a:r>
            <a:r>
              <a:rPr sz="22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22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важном»</a:t>
            </a:r>
            <a:r>
              <a:rPr sz="22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(цикл</a:t>
            </a:r>
            <a:r>
              <a:rPr sz="2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внеурочных</a:t>
            </a:r>
            <a:r>
              <a:rPr sz="2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занятий</a:t>
            </a:r>
            <a:r>
              <a:rPr sz="22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для</a:t>
            </a:r>
            <a:endParaRPr sz="2200" b="1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L="114300">
              <a:lnSpc>
                <a:spcPct val="100000"/>
              </a:lnSpc>
              <a:spcBef>
                <a:spcPts val="5"/>
              </a:spcBef>
            </a:pPr>
            <a:r>
              <a:rPr sz="2200" b="1" spc="-10" dirty="0" err="1">
                <a:solidFill>
                  <a:srgbClr val="C00000"/>
                </a:solidFill>
                <a:latin typeface="Calibri"/>
                <a:cs typeface="Calibri"/>
              </a:rPr>
              <a:t>обучающихся</a:t>
            </a:r>
            <a:r>
              <a:rPr sz="2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 smtClean="0">
                <a:solidFill>
                  <a:srgbClr val="C00000"/>
                </a:solidFill>
                <a:latin typeface="Calibri"/>
                <a:cs typeface="Calibri"/>
              </a:rPr>
              <a:t>(10-11</a:t>
            </a:r>
            <a:r>
              <a:rPr sz="2200" b="1" spc="5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классов)</a:t>
            </a:r>
            <a:endParaRPr sz="2200" b="1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  <a:spcBef>
                <a:spcPts val="960"/>
              </a:spcBef>
            </a:pPr>
            <a:r>
              <a:rPr sz="2200" spc="-5" dirty="0">
                <a:latin typeface="Calibri"/>
                <a:cs typeface="Calibri"/>
              </a:rPr>
              <a:t>Формирование функциональной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грамотности</a:t>
            </a:r>
            <a:endParaRPr sz="2200" dirty="0">
              <a:latin typeface="Calibri"/>
              <a:cs typeface="Calibri"/>
            </a:endParaRPr>
          </a:p>
          <a:p>
            <a:pPr marL="64135">
              <a:lnSpc>
                <a:spcPct val="100000"/>
              </a:lnSpc>
            </a:pPr>
            <a:r>
              <a:rPr sz="2200" spc="-10" dirty="0" err="1">
                <a:latin typeface="Calibri"/>
                <a:cs typeface="Calibri"/>
              </a:rPr>
              <a:t>История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lang="ru-RU" sz="2200" spc="-10" dirty="0" smtClean="0">
                <a:latin typeface="Calibri"/>
                <a:cs typeface="Calibri"/>
              </a:rPr>
              <a:t>федеральной территории «Сириус»</a:t>
            </a:r>
            <a:endParaRPr sz="2200" dirty="0">
              <a:latin typeface="Calibri"/>
              <a:cs typeface="Calibri"/>
            </a:endParaRPr>
          </a:p>
          <a:p>
            <a:pPr marL="102235" marR="1576070" indent="-38100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Профориентационная</a:t>
            </a:r>
            <a:r>
              <a:rPr sz="2200" spc="-10" dirty="0">
                <a:latin typeface="Calibri"/>
                <a:cs typeface="Calibri"/>
              </a:rPr>
              <a:t> работа </a:t>
            </a:r>
            <a:r>
              <a:rPr sz="2200" spc="-5" dirty="0">
                <a:latin typeface="Calibri"/>
                <a:cs typeface="Calibri"/>
              </a:rPr>
              <a:t>/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предпринимательство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/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предпрофильная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подготовка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/ финансовая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грамотность</a:t>
            </a:r>
            <a:endParaRPr sz="2200" dirty="0">
              <a:latin typeface="Calibri"/>
              <a:cs typeface="Calibri"/>
            </a:endParaRPr>
          </a:p>
          <a:p>
            <a:pPr marL="99060">
              <a:lnSpc>
                <a:spcPct val="100000"/>
              </a:lnSpc>
              <a:spcBef>
                <a:spcPts val="960"/>
              </a:spcBef>
            </a:pPr>
            <a:r>
              <a:rPr sz="2200" spc="-5" dirty="0">
                <a:latin typeface="Calibri"/>
                <a:cs typeface="Calibri"/>
              </a:rPr>
              <a:t>Развитие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личности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самореализация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обучающихся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(занятия</a:t>
            </a:r>
            <a:endParaRPr sz="2200" dirty="0">
              <a:latin typeface="Calibri"/>
              <a:cs typeface="Calibri"/>
            </a:endParaRPr>
          </a:p>
          <a:p>
            <a:pPr marL="102235" marR="202692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хоре,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школьном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театре,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участие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спортивных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мероприятиях, занятия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 спортивных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секциях и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др.)</a:t>
            </a:r>
            <a:endParaRPr sz="2200" dirty="0"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  <a:spcBef>
                <a:spcPts val="960"/>
              </a:spcBef>
            </a:pPr>
            <a:r>
              <a:rPr sz="2200" spc="-15" dirty="0">
                <a:latin typeface="Calibri"/>
                <a:cs typeface="Calibri"/>
              </a:rPr>
              <a:t>Комплекс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воспитательных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мероприятий,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деятельность</a:t>
            </a:r>
            <a:endParaRPr sz="2200" dirty="0">
              <a:latin typeface="Calibri"/>
              <a:cs typeface="Calibri"/>
            </a:endParaRPr>
          </a:p>
          <a:p>
            <a:pPr marL="102235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ученических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сообществ,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педагогическая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поддержка</a:t>
            </a:r>
            <a:endParaRPr sz="2200" dirty="0">
              <a:latin typeface="Calibri"/>
              <a:cs typeface="Calibri"/>
            </a:endParaRPr>
          </a:p>
          <a:p>
            <a:pPr marL="102235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обучающихся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обеспечение</a:t>
            </a:r>
            <a:r>
              <a:rPr sz="2200" spc="5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их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благополучия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в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пространстве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школы</a:t>
            </a:r>
            <a:endParaRPr sz="2200" dirty="0">
              <a:latin typeface="Calibri"/>
              <a:cs typeface="Calibri"/>
            </a:endParaRPr>
          </a:p>
          <a:p>
            <a:pPr marL="64135">
              <a:lnSpc>
                <a:spcPct val="100000"/>
              </a:lnSpc>
              <a:spcBef>
                <a:spcPts val="960"/>
              </a:spcBef>
            </a:pPr>
            <a:r>
              <a:rPr sz="2200" spc="-5" dirty="0">
                <a:latin typeface="Calibri"/>
                <a:cs typeface="Calibri"/>
              </a:rPr>
              <a:t>Нравственные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основы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семейной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жизни, Цифровая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гигиена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3473" y="2213941"/>
            <a:ext cx="1073150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C00000"/>
                </a:solidFill>
                <a:latin typeface="Calibri"/>
                <a:cs typeface="Calibri"/>
              </a:rPr>
              <a:t>1-3</a:t>
            </a:r>
            <a:r>
              <a:rPr sz="2200" spc="-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C00000"/>
                </a:solidFill>
                <a:latin typeface="Calibri"/>
                <a:cs typeface="Calibri"/>
              </a:rPr>
              <a:t>ЧАСА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r>
              <a:rPr sz="2200" spc="-9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i="1" spc="-25" dirty="0">
                <a:solidFill>
                  <a:srgbClr val="C00000"/>
                </a:solidFill>
                <a:latin typeface="Calibri"/>
                <a:cs typeface="Calibri"/>
              </a:rPr>
              <a:t>ЧАС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r>
              <a:rPr sz="2200" spc="-9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i="1" spc="-25" dirty="0">
                <a:solidFill>
                  <a:srgbClr val="C00000"/>
                </a:solidFill>
                <a:latin typeface="Calibri"/>
                <a:cs typeface="Calibri"/>
              </a:rPr>
              <a:t>ЧАС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0793" y="3631575"/>
            <a:ext cx="8464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C00000"/>
                </a:solidFill>
                <a:latin typeface="Calibri"/>
                <a:cs typeface="Calibri"/>
              </a:rPr>
              <a:t>2</a:t>
            </a:r>
            <a:r>
              <a:rPr sz="2200" spc="-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C00000"/>
                </a:solidFill>
                <a:latin typeface="Calibri"/>
                <a:cs typeface="Calibri"/>
              </a:rPr>
              <a:t>ЧАСА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0793" y="4728962"/>
            <a:ext cx="10731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C00000"/>
                </a:solidFill>
                <a:latin typeface="Calibri"/>
                <a:cs typeface="Calibri"/>
              </a:rPr>
              <a:t>1-2</a:t>
            </a:r>
            <a:r>
              <a:rPr sz="2200" spc="-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C00000"/>
                </a:solidFill>
                <a:latin typeface="Calibri"/>
                <a:cs typeface="Calibri"/>
              </a:rPr>
              <a:t>ЧАСА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39079" y="5822628"/>
            <a:ext cx="6851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r>
              <a:rPr sz="2200" spc="-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i="1" spc="-25" dirty="0">
                <a:solidFill>
                  <a:srgbClr val="C00000"/>
                </a:solidFill>
                <a:latin typeface="Calibri"/>
                <a:cs typeface="Calibri"/>
              </a:rPr>
              <a:t>ЧАС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" y="-594"/>
            <a:ext cx="1005927" cy="6858594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45277"/>
            <a:ext cx="12191999" cy="10127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7390366-521D-C3FA-D3C2-866941BCEB75}"/>
              </a:ext>
            </a:extLst>
          </p:cNvPr>
          <p:cNvSpPr txBox="1"/>
          <p:nvPr/>
        </p:nvSpPr>
        <p:spPr>
          <a:xfrm>
            <a:off x="658368" y="877824"/>
            <a:ext cx="5193792" cy="4483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  <a:sym typeface="Arial"/>
              </a:rPr>
              <a:t>Информация о сроках, времени и месте подачи заявлений, о сроках и    процедуре   индивидуального   отбора,   об   учебных   предметах,   по   которым  организовывается           профильное     обучение,     будет размещена    на    официальном    сайте школы </a:t>
            </a:r>
            <a:r>
              <a:rPr lang="ru-RU" sz="2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  <a:sym typeface="Arial"/>
              </a:rPr>
              <a:t>и </a:t>
            </a:r>
            <a:r>
              <a:rPr lang="ru-RU" sz="2400" kern="0" dirty="0">
                <a:solidFill>
                  <a:srgbClr val="000000"/>
                </a:solidFill>
                <a:latin typeface="Calibri" panose="020F0502020204030204" pitchFamily="34" charset="0"/>
                <a:ea typeface="Tahoma" pitchFamily="34" charset="0"/>
                <a:cs typeface="Calibri" panose="020F0502020204030204" pitchFamily="34" charset="0"/>
                <a:sym typeface="Arial"/>
              </a:rPr>
              <a:t>на    информационном    стенде    школы   не    позднее   чем  за 30 календарных дней до начала индивидуального отбора.</a:t>
            </a:r>
          </a:p>
          <a:p>
            <a:pPr defTabSz="1219170">
              <a:buClr>
                <a:srgbClr val="000000"/>
              </a:buClr>
            </a:pPr>
            <a:endParaRPr lang="ru-RU" sz="21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2" name="Google Shape;70;p15">
            <a:extLst>
              <a:ext uri="{FF2B5EF4-FFF2-40B4-BE49-F238E27FC236}">
                <a16:creationId xmlns="" xmlns:a16="http://schemas.microsoft.com/office/drawing/2014/main" id="{6B0F4EA2-D188-593D-4AD5-E692023D0267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74679" y="1007027"/>
            <a:ext cx="4352324" cy="4372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123862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D4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1565467" y="515968"/>
            <a:ext cx="8944037" cy="1056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 fontScale="90000"/>
          </a:bodyPr>
          <a:lstStyle/>
          <a:p>
            <a:pPr algn="l"/>
            <a:r>
              <a:rPr lang="ru-RU" sz="3733" b="1" dirty="0">
                <a:solidFill>
                  <a:schemeClr val="lt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Основные задачи системы профильного обучения в средней школе</a:t>
            </a: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1"/>
            <a:ext cx="997528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2410A90-65EB-0D00-3EC0-A14E7F2B1364}"/>
              </a:ext>
            </a:extLst>
          </p:cNvPr>
          <p:cNvSpPr txBox="1"/>
          <p:nvPr/>
        </p:nvSpPr>
        <p:spPr>
          <a:xfrm>
            <a:off x="1565467" y="2255521"/>
            <a:ext cx="10224197" cy="3663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 defTabSz="1219170">
              <a:buClr>
                <a:srgbClr val="FFFFFF"/>
              </a:buClr>
              <a:buFont typeface="Courier New" panose="02070309020205020404" pitchFamily="49" charset="0"/>
              <a:buChar char="o"/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Дать учащимся глубокие и прочные знания по профильным дисциплинам, то есть, именно в той области, где они предполагают реализовать себя по окончании школы. </a:t>
            </a:r>
          </a:p>
          <a:p>
            <a:pPr marL="457189" indent="-457189" defTabSz="1219170">
              <a:buClr>
                <a:srgbClr val="FFFFFF"/>
              </a:buClr>
              <a:buFont typeface="Courier New" panose="02070309020205020404" pitchFamily="49" charset="0"/>
              <a:buChar char="o"/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Выработать у учащихся навыки самостоятельной познавательной деятельности, подготовить их к решению задач различного уровня сложности. </a:t>
            </a:r>
          </a:p>
          <a:p>
            <a:pPr marL="457189" indent="-457189" defTabSz="1219170">
              <a:buClr>
                <a:srgbClr val="FFFFFF"/>
              </a:buClr>
              <a:buFont typeface="Courier New" panose="02070309020205020404" pitchFamily="49" charset="0"/>
              <a:buChar char="o"/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Сориентировать учащихся в широком круге проблем, связанных с той или иной сферой деятельности </a:t>
            </a:r>
          </a:p>
          <a:p>
            <a:pPr defTabSz="1219170">
              <a:buClr>
                <a:srgbClr val="000000"/>
              </a:buClr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7256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565467" y="921600"/>
            <a:ext cx="10131600" cy="1459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 fontScale="90000"/>
          </a:bodyPr>
          <a:lstStyle/>
          <a:p>
            <a:pPr algn="l"/>
            <a:r>
              <a:rPr lang="ru" b="1" dirty="0" smtClean="0">
                <a:solidFill>
                  <a:srgbClr val="DA9227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MБОУ «СОШ с.Гендерген»</a:t>
            </a:r>
            <a:endParaRPr b="1" dirty="0">
              <a:solidFill>
                <a:srgbClr val="DA9227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565467" y="2429933"/>
            <a:ext cx="9712133" cy="273781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40000" lnSpcReduction="20000"/>
          </a:bodyPr>
          <a:lstStyle/>
          <a:p>
            <a:pPr marL="0" indent="0" algn="l"/>
            <a:r>
              <a:rPr lang="ru-RU" dirty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ru-RU" sz="14933" b="1" dirty="0" smtClean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Приглашает на индивидуальный отбор  </a:t>
            </a:r>
            <a:r>
              <a:rPr lang="ru-RU" sz="14933" b="1" dirty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в 10-е </a:t>
            </a:r>
            <a:r>
              <a:rPr lang="ru-RU" sz="14933" b="1" dirty="0" smtClean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профильные классы</a:t>
            </a:r>
            <a:endParaRPr lang="ru-RU" sz="14933" b="1" dirty="0">
              <a:solidFill>
                <a:srgbClr val="579E94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indent="0" algn="l"/>
            <a:endParaRPr lang="ru-RU" dirty="0">
              <a:solidFill>
                <a:srgbClr val="579E94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indent="0" algn="l"/>
            <a:endParaRPr lang="ru-RU" dirty="0">
              <a:solidFill>
                <a:srgbClr val="579E94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1"/>
            <a:ext cx="997528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565466" y="5217654"/>
            <a:ext cx="6968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BD37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С 01 АВГУСТА </a:t>
            </a: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BD37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2024</a:t>
            </a:r>
            <a:endParaRPr kumimoji="0" lang="ru-RU" sz="4800" b="1" i="0" u="none" strike="noStrike" kern="0" cap="none" spc="0" normalizeH="0" baseline="0" noProof="0" dirty="0">
              <a:ln>
                <a:noFill/>
              </a:ln>
              <a:solidFill>
                <a:srgbClr val="BD37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63689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565467" y="921600"/>
            <a:ext cx="10131600" cy="1459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algn="l"/>
            <a:r>
              <a:rPr lang="ru" b="1" dirty="0" smtClean="0">
                <a:solidFill>
                  <a:srgbClr val="DA9227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MБОУ «СОШ с.Гендерен»</a:t>
            </a:r>
            <a:endParaRPr b="1" dirty="0">
              <a:solidFill>
                <a:srgbClr val="DA9227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565467" y="2429933"/>
            <a:ext cx="9712133" cy="273781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32500" lnSpcReduction="20000"/>
          </a:bodyPr>
          <a:lstStyle/>
          <a:p>
            <a:pPr marL="0" indent="0" algn="l"/>
            <a:r>
              <a:rPr lang="ru-RU" sz="14933" b="1" dirty="0" smtClean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Поступление в </a:t>
            </a:r>
            <a:r>
              <a:rPr lang="ru-RU" sz="14933" b="1" dirty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10-е </a:t>
            </a:r>
            <a:r>
              <a:rPr lang="ru-RU" sz="14933" b="1" dirty="0" smtClean="0">
                <a:solidFill>
                  <a:srgbClr val="579E94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профильные классы -  важный и осознанный выбор дальнейшего маршрута получения образования</a:t>
            </a:r>
            <a:endParaRPr lang="ru-RU" dirty="0">
              <a:solidFill>
                <a:srgbClr val="579E94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  <a:p>
            <a:pPr marL="0" indent="0" algn="l"/>
            <a:endParaRPr lang="ru-RU" dirty="0">
              <a:solidFill>
                <a:srgbClr val="579E94"/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1"/>
            <a:ext cx="997528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200143" y="5428740"/>
            <a:ext cx="6968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BD37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УСПЕХОВ</a:t>
            </a:r>
            <a:r>
              <a:rPr kumimoji="0" lang="ru-RU" sz="4800" b="1" i="0" u="none" strike="noStrike" kern="0" cap="none" spc="0" normalizeH="0" noProof="0" dirty="0" smtClean="0">
                <a:ln>
                  <a:noFill/>
                </a:ln>
                <a:solidFill>
                  <a:srgbClr val="BD37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НА ГИА-9!</a:t>
            </a:r>
            <a:endParaRPr kumimoji="0" lang="ru-RU" sz="4800" b="1" i="0" u="none" strike="noStrike" kern="0" cap="none" spc="0" normalizeH="0" baseline="0" noProof="0" dirty="0">
              <a:ln>
                <a:noFill/>
              </a:ln>
              <a:solidFill>
                <a:srgbClr val="BD373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95390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D9315AF-BEB1-630B-3D17-E332DDEF2D6D}"/>
              </a:ext>
            </a:extLst>
          </p:cNvPr>
          <p:cNvSpPr txBox="1"/>
          <p:nvPr/>
        </p:nvSpPr>
        <p:spPr>
          <a:xfrm>
            <a:off x="1694688" y="1804417"/>
            <a:ext cx="7982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4800" b="1" kern="0" dirty="0" smtClean="0">
                <a:solidFill>
                  <a:srgbClr val="579F95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Благодарим </a:t>
            </a:r>
            <a:r>
              <a:rPr lang="ru-RU" sz="4800" b="1" kern="0" dirty="0">
                <a:solidFill>
                  <a:srgbClr val="579F95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за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342956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D4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1565467" y="515968"/>
            <a:ext cx="8944037" cy="1056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 fontScale="90000"/>
          </a:bodyPr>
          <a:lstStyle/>
          <a:p>
            <a:pPr algn="l"/>
            <a:r>
              <a:rPr lang="ru-RU" sz="3733" b="1" dirty="0">
                <a:solidFill>
                  <a:schemeClr val="lt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Основные задачи системы профильного обучения в средней школе</a:t>
            </a: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1"/>
            <a:ext cx="997528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2410A90-65EB-0D00-3EC0-A14E7F2B1364}"/>
              </a:ext>
            </a:extLst>
          </p:cNvPr>
          <p:cNvSpPr txBox="1"/>
          <p:nvPr/>
        </p:nvSpPr>
        <p:spPr>
          <a:xfrm>
            <a:off x="1565467" y="2255521"/>
            <a:ext cx="10224197" cy="3663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 defTabSz="1219170">
              <a:buClr>
                <a:srgbClr val="FFFFFF"/>
              </a:buClr>
              <a:buFont typeface="Courier New" panose="02070309020205020404" pitchFamily="49" charset="0"/>
              <a:buChar char="o"/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Развить у учащихся мотивацию к научно-исследовательской деятельности. </a:t>
            </a:r>
          </a:p>
          <a:p>
            <a:pPr marL="457189" indent="-457189" defTabSz="1219170">
              <a:buClr>
                <a:srgbClr val="FFFFFF"/>
              </a:buClr>
              <a:buFont typeface="Courier New" panose="02070309020205020404" pitchFamily="49" charset="0"/>
              <a:buChar char="o"/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Выработать у учащихся мышление, позволяющее не пассивно потреблять информацию, а критически и творчески перерабатывать ее; иметь своё мнение и уметь отстаивать его в любой ситуации. </a:t>
            </a:r>
          </a:p>
          <a:p>
            <a:pPr marL="457189" indent="-457189" defTabSz="1219170">
              <a:buClr>
                <a:srgbClr val="FFFFFF"/>
              </a:buClr>
              <a:buFont typeface="Courier New" panose="02070309020205020404" pitchFamily="49" charset="0"/>
              <a:buChar char="o"/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Сделать учащихся конкурентоспособными в плане поступления в выбранные ими ВУЗы.</a:t>
            </a:r>
          </a:p>
          <a:p>
            <a:pPr defTabSz="1219170">
              <a:buClr>
                <a:srgbClr val="000000"/>
              </a:buClr>
            </a:pPr>
            <a:endParaRPr lang="ru-RU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6405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34" y="1"/>
            <a:ext cx="12230213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>
            <a:spLocks noGrp="1"/>
          </p:cNvSpPr>
          <p:nvPr>
            <p:ph type="ctrTitle"/>
          </p:nvPr>
        </p:nvSpPr>
        <p:spPr>
          <a:xfrm>
            <a:off x="358900" y="573024"/>
            <a:ext cx="12454893" cy="1056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algn="l"/>
            <a:r>
              <a:rPr lang="ru-RU" sz="5333" b="1" dirty="0">
                <a:solidFill>
                  <a:schemeClr val="lt1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От чего зависит выбор профиля?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41DBA02-AED1-BCDD-CD28-FFCA2E429362}"/>
              </a:ext>
            </a:extLst>
          </p:cNvPr>
          <p:cNvSpPr txBox="1"/>
          <p:nvPr/>
        </p:nvSpPr>
        <p:spPr>
          <a:xfrm>
            <a:off x="456436" y="1638112"/>
            <a:ext cx="10211565" cy="4771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2667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От профессиональных устремлений школьника и его планов на будущее: </a:t>
            </a:r>
          </a:p>
          <a:p>
            <a:pPr defTabSz="1219170">
              <a:buClr>
                <a:srgbClr val="000000"/>
              </a:buClr>
            </a:pPr>
            <a:endParaRPr lang="ru-RU" sz="2667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457189" indent="-457189" defTabSz="1219170">
              <a:buClr>
                <a:srgbClr val="FFFFFF"/>
              </a:buClr>
              <a:buFont typeface="Courier New" panose="02070309020205020404" pitchFamily="49" charset="0"/>
              <a:buChar char="o"/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будет ли продолжать профильное изучение отдельных предметов в специализированном учебном заведении; </a:t>
            </a:r>
          </a:p>
          <a:p>
            <a:pPr marL="457189" indent="-457189" defTabSz="1219170">
              <a:buClr>
                <a:srgbClr val="FFFFFF"/>
              </a:buClr>
              <a:buFont typeface="Courier New" panose="02070309020205020404" pitchFamily="49" charset="0"/>
              <a:buChar char="o"/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будет ли изучаемый предмет служить для него средством изучения другой предметной области; </a:t>
            </a:r>
          </a:p>
          <a:p>
            <a:pPr marL="457189" indent="-457189" defTabSz="1219170">
              <a:buClr>
                <a:srgbClr val="FFFFFF"/>
              </a:buClr>
              <a:buFont typeface="Courier New" panose="02070309020205020404" pitchFamily="49" charset="0"/>
              <a:buChar char="o"/>
            </a:pPr>
            <a:r>
              <a:rPr lang="ru-RU" sz="2667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собирается ли выпускник использовать знания в практической деятельности сразу после окончания школы. </a:t>
            </a:r>
          </a:p>
          <a:p>
            <a:pPr defTabSz="1219170">
              <a:buClr>
                <a:srgbClr val="000000"/>
              </a:buClr>
            </a:pPr>
            <a:endParaRPr lang="ru-RU" sz="3200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70">
              <a:buClr>
                <a:srgbClr val="000000"/>
              </a:buClr>
            </a:pPr>
            <a:endParaRPr lang="ru-RU" sz="3200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163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01" y="5867400"/>
            <a:ext cx="12182799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8;p16">
            <a:extLst>
              <a:ext uri="{FF2B5EF4-FFF2-40B4-BE49-F238E27FC236}">
                <a16:creationId xmlns="" xmlns:a16="http://schemas.microsoft.com/office/drawing/2014/main" id="{E9BE116C-A7BA-A327-D269-C17E09A95EF7}"/>
              </a:ext>
            </a:extLst>
          </p:cNvPr>
          <p:cNvSpPr txBox="1">
            <a:spLocks/>
          </p:cNvSpPr>
          <p:nvPr/>
        </p:nvSpPr>
        <p:spPr>
          <a:xfrm>
            <a:off x="1295400" y="421475"/>
            <a:ext cx="11579353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defTabSz="1219170">
              <a:buClr>
                <a:srgbClr val="000000"/>
              </a:buClr>
            </a:pPr>
            <a:r>
              <a:rPr lang="ru-RU" sz="5333" b="1" kern="0" dirty="0">
                <a:solidFill>
                  <a:srgbClr val="579F95"/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Структура профиля</a:t>
            </a:r>
          </a:p>
        </p:txBody>
      </p:sp>
      <p:pic>
        <p:nvPicPr>
          <p:cNvPr id="8" name="Shape 865">
            <a:extLst>
              <a:ext uri="{FF2B5EF4-FFF2-40B4-BE49-F238E27FC236}">
                <a16:creationId xmlns="" xmlns:a16="http://schemas.microsoft.com/office/drawing/2014/main" id="{AFE97A68-4F2A-840C-4F2A-9FBE3991CE97}"/>
              </a:ext>
            </a:extLst>
          </p:cNvPr>
          <p:cNvPicPr preferRelativeResize="0"/>
          <p:nvPr/>
        </p:nvPicPr>
        <p:blipFill rotWithShape="1">
          <a:blip r:embed="rId4"/>
          <a:srcRect l="-1310" t="41239" r="1899" b="18696"/>
          <a:stretch/>
        </p:blipFill>
        <p:spPr>
          <a:xfrm>
            <a:off x="838200" y="1987296"/>
            <a:ext cx="10829545" cy="31638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1" y="-594"/>
            <a:ext cx="999831" cy="68585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4394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0" y="1072607"/>
            <a:ext cx="4694440" cy="35964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2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соответствии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с</a:t>
            </a:r>
            <a:r>
              <a:rPr sz="2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ФЗ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 от</a:t>
            </a:r>
            <a:r>
              <a:rPr sz="20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24.09.2022</a:t>
            </a:r>
            <a:r>
              <a:rPr sz="2000" b="1" spc="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№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371-ФЗ</a:t>
            </a:r>
            <a:r>
              <a:rPr sz="20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«О</a:t>
            </a:r>
            <a:r>
              <a:rPr sz="20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внесении</a:t>
            </a:r>
            <a:r>
              <a:rPr sz="20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изменений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2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Федеральный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закон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«Об</a:t>
            </a:r>
            <a:r>
              <a:rPr sz="20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образовании</a:t>
            </a:r>
            <a:r>
              <a:rPr sz="20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20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Российской</a:t>
            </a:r>
            <a:r>
              <a:rPr sz="20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Федерации»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 и 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ст.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1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ФЗ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«Об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обязательных требованиях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в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Российской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Федерации»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с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01.09.2023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основные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общеобразовательные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программы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подлежат </a:t>
            </a:r>
            <a:r>
              <a:rPr sz="2000" b="1" spc="-30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приведению</a:t>
            </a:r>
            <a:r>
              <a:rPr sz="2000" b="1" spc="-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 соответствие</a:t>
            </a:r>
            <a:r>
              <a:rPr sz="2000" b="1" spc="-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с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федеральными</a:t>
            </a:r>
            <a:r>
              <a:rPr sz="20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 err="1">
                <a:solidFill>
                  <a:srgbClr val="C00000"/>
                </a:solidFill>
                <a:latin typeface="Calibri"/>
                <a:cs typeface="Calibri"/>
              </a:rPr>
              <a:t>образовательными</a:t>
            </a:r>
            <a:r>
              <a:rPr sz="20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 err="1" smtClean="0">
                <a:solidFill>
                  <a:srgbClr val="C00000"/>
                </a:solidFill>
                <a:latin typeface="Calibri"/>
                <a:cs typeface="Calibri"/>
              </a:rPr>
              <a:t>программами</a:t>
            </a:r>
            <a:r>
              <a:rPr sz="2000" b="1" dirty="0" smtClean="0">
                <a:solidFill>
                  <a:srgbClr val="C00000"/>
                </a:solidFill>
                <a:latin typeface="Calibri"/>
                <a:cs typeface="Calibri"/>
              </a:rPr>
              <a:t>.</a:t>
            </a:r>
            <a:endParaRPr lang="ru-RU" sz="20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spc="5" dirty="0" smtClean="0">
                <a:solidFill>
                  <a:srgbClr val="003366"/>
                </a:solidFill>
                <a:latin typeface="Calibri"/>
                <a:cs typeface="Calibri"/>
              </a:rPr>
              <a:t>ФОП</a:t>
            </a:r>
            <a:r>
              <a:rPr sz="3200" b="1" spc="-75" dirty="0" smtClean="0">
                <a:solidFill>
                  <a:srgbClr val="003366"/>
                </a:solidFill>
                <a:latin typeface="Calibri"/>
                <a:cs typeface="Calibri"/>
              </a:rPr>
              <a:t> </a:t>
            </a:r>
            <a:r>
              <a:rPr sz="3200" b="1" dirty="0" smtClean="0">
                <a:solidFill>
                  <a:srgbClr val="003366"/>
                </a:solidFill>
                <a:latin typeface="Calibri"/>
                <a:cs typeface="Calibri"/>
              </a:rPr>
              <a:t>СОО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9708" y="437899"/>
            <a:ext cx="89522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/>
              <a:t>ФЕДЕРАЛЬНЫЕ</a:t>
            </a:r>
            <a:r>
              <a:rPr sz="2800" spc="-65" dirty="0"/>
              <a:t> </a:t>
            </a:r>
            <a:r>
              <a:rPr sz="2800" spc="-35" dirty="0"/>
              <a:t>ОБРАЗОВАТЕЛЬНЫЕ</a:t>
            </a:r>
            <a:r>
              <a:rPr sz="2800" spc="15" dirty="0"/>
              <a:t> </a:t>
            </a:r>
            <a:r>
              <a:rPr sz="2800" spc="-20" dirty="0"/>
              <a:t>ПРОГРАММЫ</a:t>
            </a:r>
            <a:r>
              <a:rPr sz="2800" spc="30" dirty="0"/>
              <a:t> </a:t>
            </a:r>
            <a:r>
              <a:rPr sz="2800" dirty="0"/>
              <a:t>(</a:t>
            </a:r>
            <a:r>
              <a:rPr sz="2800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ФОПы</a:t>
            </a:r>
            <a:r>
              <a:rPr sz="2800" dirty="0"/>
              <a:t>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98227" y="4851692"/>
            <a:ext cx="521398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На </a:t>
            </a:r>
            <a:r>
              <a:rPr sz="2400" b="1" spc="-5" dirty="0">
                <a:solidFill>
                  <a:srgbClr val="C00000"/>
                </a:solidFill>
                <a:latin typeface="Calibri"/>
                <a:cs typeface="Calibri"/>
              </a:rPr>
              <a:t>каждый 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уровень</a:t>
            </a:r>
            <a:r>
              <a:rPr sz="24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образования</a:t>
            </a:r>
            <a:r>
              <a:rPr sz="24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разрабатывается</a:t>
            </a:r>
            <a:r>
              <a:rPr sz="24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Calibri"/>
                <a:cs typeface="Calibri"/>
              </a:rPr>
              <a:t>одна</a:t>
            </a:r>
            <a:r>
              <a:rPr sz="2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ООП</a:t>
            </a:r>
            <a:r>
              <a:rPr sz="24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libri"/>
                <a:cs typeface="Calibri"/>
              </a:rPr>
              <a:t>на 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основе</a:t>
            </a:r>
            <a:r>
              <a:rPr sz="24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ФОП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81938" y="408652"/>
            <a:ext cx="670013" cy="663955"/>
          </a:xfrm>
          <a:prstGeom prst="rect">
            <a:avLst/>
          </a:prstGeom>
        </p:spPr>
      </p:pic>
      <p:pic>
        <p:nvPicPr>
          <p:cNvPr id="16" name="Google Shape;8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01" y="5867400"/>
            <a:ext cx="12182799" cy="990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object 11"/>
          <p:cNvGrpSpPr/>
          <p:nvPr/>
        </p:nvGrpSpPr>
        <p:grpSpPr>
          <a:xfrm>
            <a:off x="1524000" y="1066799"/>
            <a:ext cx="4768851" cy="5578151"/>
            <a:chOff x="8065007" y="1749551"/>
            <a:chExt cx="3819525" cy="4391025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074151" y="1758695"/>
              <a:ext cx="3800855" cy="437235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069579" y="1754123"/>
              <a:ext cx="3810000" cy="4381500"/>
            </a:xfrm>
            <a:custGeom>
              <a:avLst/>
              <a:gdLst/>
              <a:ahLst/>
              <a:cxnLst/>
              <a:rect l="l" t="t" r="r" b="b"/>
              <a:pathLst>
                <a:path w="3810000" h="4381500">
                  <a:moveTo>
                    <a:pt x="0" y="4381500"/>
                  </a:moveTo>
                  <a:lnTo>
                    <a:pt x="3810000" y="4381500"/>
                  </a:lnTo>
                  <a:lnTo>
                    <a:pt x="3810000" y="0"/>
                  </a:lnTo>
                  <a:lnTo>
                    <a:pt x="0" y="0"/>
                  </a:lnTo>
                  <a:lnTo>
                    <a:pt x="0" y="4381500"/>
                  </a:lnTo>
                  <a:close/>
                </a:path>
              </a:pathLst>
            </a:custGeom>
            <a:ln w="9144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57" y="-594"/>
            <a:ext cx="999831" cy="68585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7E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5399"/>
            <a:ext cx="27870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Изменения</a:t>
            </a:r>
            <a:r>
              <a:rPr spc="-40" dirty="0"/>
              <a:t> </a:t>
            </a:r>
            <a:r>
              <a:rPr dirty="0"/>
              <a:t>во</a:t>
            </a:r>
            <a:r>
              <a:rPr spc="-15" dirty="0"/>
              <a:t> </a:t>
            </a:r>
            <a:r>
              <a:rPr spc="-20" dirty="0"/>
              <a:t>ФГОС</a:t>
            </a:r>
            <a:r>
              <a:rPr spc="-30" dirty="0"/>
              <a:t> </a:t>
            </a:r>
            <a:r>
              <a:rPr spc="-5" dirty="0"/>
              <a:t>СОО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24103560"/>
              </p:ext>
            </p:extLst>
          </p:nvPr>
        </p:nvGraphicFramePr>
        <p:xfrm>
          <a:off x="134327" y="360425"/>
          <a:ext cx="11910059" cy="6431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01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301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498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Было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Стало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Примечание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учебных занятий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за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года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на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одного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обучающегося</a:t>
                      </a:r>
                      <a:r>
                        <a:rPr sz="1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не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менее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2170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часов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не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более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2590</a:t>
                      </a:r>
                      <a:r>
                        <a:rPr sz="12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часов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(не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более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37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часов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нед.).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учебных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занятий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за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года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на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одного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обучающегося</a:t>
                      </a:r>
                      <a:r>
                        <a:rPr sz="1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не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менее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2170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часов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не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более</a:t>
                      </a:r>
                      <a:r>
                        <a:rPr sz="1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2516</a:t>
                      </a:r>
                      <a:r>
                        <a:rPr sz="12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часов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(не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более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37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часов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нед.).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16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П.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18.3.1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ФГОС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СОО/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П.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27.13.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ФОП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СОО/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Профили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обучения: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естественно-научный,</a:t>
                      </a:r>
                      <a:r>
                        <a:rPr sz="14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гуманитарный,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социально-экономический,</a:t>
                      </a:r>
                      <a:r>
                        <a:rPr sz="14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технологический,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универсальный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44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Учебный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план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профиля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обучения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должен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содержать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Учебный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план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профиля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обучения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(или)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индивидуальный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E1EFD9"/>
                    </a:solidFill>
                  </a:tcPr>
                </a:tc>
                <a:tc rowSpan="22">
                  <a:txBody>
                    <a:bodyPr/>
                    <a:lstStyle/>
                    <a:p>
                      <a:pPr marL="92075" marR="3244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Изучение</a:t>
                      </a:r>
                      <a:r>
                        <a:rPr sz="12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родного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языка</a:t>
                      </a:r>
                      <a:r>
                        <a:rPr sz="12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родной </a:t>
                      </a:r>
                      <a:r>
                        <a:rPr sz="1200" b="1" spc="-2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литературы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осуществляется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заявлениям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обучающихся,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родителей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(законных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представителей)</a:t>
                      </a:r>
                    </a:p>
                    <a:p>
                      <a:pPr marL="92075" marR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нес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вер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ш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енн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ол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тни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х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бучающи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х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ся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  при наличии возможностей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организации,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осуществляющей</a:t>
                      </a:r>
                    </a:p>
                    <a:p>
                      <a:pPr marL="92075" marR="9842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образовательную деятельность.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Изучение</a:t>
                      </a:r>
                      <a:r>
                        <a:rPr sz="12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второго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иностранного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языка </a:t>
                      </a:r>
                      <a:r>
                        <a:rPr sz="1200" b="1" spc="-2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из перечня, предлагаемого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организацией,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осуществляющей</a:t>
                      </a: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образовательную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деятельность,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осуществляется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заявлению</a:t>
                      </a: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обучающихся,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родителей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(законных</a:t>
                      </a:r>
                    </a:p>
                    <a:p>
                      <a:pPr marL="92075" marR="1314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предст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вите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ей)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нес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вер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ш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енн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ол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тних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обучающихся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при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наличии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в</a:t>
                      </a:r>
                    </a:p>
                    <a:p>
                      <a:pPr marL="92075" marR="1784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ука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ан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но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й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ор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г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анизац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не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бх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од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ы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х  условий.</a:t>
                      </a: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3245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(12)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учебных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предметов</a:t>
                      </a:r>
                      <a:r>
                        <a:rPr sz="1400" b="1" spc="-5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предусматривать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изучение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учебный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план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должны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содержать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3639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не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менее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одного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учебного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предмета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из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каждой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не</a:t>
                      </a:r>
                      <a:r>
                        <a:rPr sz="1400" b="1" spc="-3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менее</a:t>
                      </a:r>
                      <a:r>
                        <a:rPr sz="1400" b="1" spc="-4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13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учебных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3448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предметной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области,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том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числе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общими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включения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обязательных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предметов: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во</a:t>
                      </a:r>
                      <a:r>
                        <a:rPr sz="1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все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учебные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планы</a:t>
                      </a:r>
                      <a:r>
                        <a:rPr sz="14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являются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учебные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предметы: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3359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"Русский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язык"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"Русский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язык"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3359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"Литература"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"Литература"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3245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"Иностранный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язык"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"Иностранный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язык"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3702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"Математика"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"Математика"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3512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"История"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"История"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"Физическая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культура"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"Физическая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культура"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"Основы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безопасности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жизнедеятельности"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"Основы безопасности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жизнедеятельности</a:t>
                      </a:r>
                      <a:r>
                        <a:rPr sz="1800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"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"Астрономия".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Физика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Информатика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13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Химия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34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Биология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Обществознание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133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8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География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13372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При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этом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учебный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план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профиля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обучения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(кроме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предусматривать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изучение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не</a:t>
                      </a:r>
                      <a:r>
                        <a:rPr sz="1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менее</a:t>
                      </a:r>
                      <a:r>
                        <a:rPr sz="14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2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учебных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13512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универсального)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должен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содержать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не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менее</a:t>
                      </a:r>
                      <a:r>
                        <a:rPr sz="1400" b="1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3 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(4)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предметов</a:t>
                      </a:r>
                      <a:r>
                        <a:rPr sz="14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углубленном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уровне</a:t>
                      </a:r>
                      <a:r>
                        <a:rPr sz="14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из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соответствующей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13512">
                <a:tc>
                  <a:txBody>
                    <a:bodyPr/>
                    <a:lstStyle/>
                    <a:p>
                      <a:pPr marL="91440">
                        <a:lnSpc>
                          <a:spcPts val="147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учебных</a:t>
                      </a:r>
                      <a:r>
                        <a:rPr sz="1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предметов</a:t>
                      </a:r>
                      <a:r>
                        <a:rPr sz="14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углубленном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уровне</a:t>
                      </a:r>
                      <a:r>
                        <a:rPr sz="14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изучения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профилю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обучения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предметной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области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(или)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смежной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с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425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ней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предметной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области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304796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учебном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плане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должно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быть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предусмотрено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выполнение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обучающимися</a:t>
                      </a:r>
                      <a:r>
                        <a:rPr sz="14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индивидуального(-ых)</a:t>
                      </a:r>
                      <a:r>
                        <a:rPr sz="14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проекта(-ов)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6" y="5870362"/>
            <a:ext cx="12180864" cy="98763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05000" y="507364"/>
            <a:ext cx="9448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В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2024-2025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учебном году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в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МБОУ «СОШ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с.Гендерген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» планируется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открыть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</a:t>
            </a:r>
            <a:r>
              <a:rPr kumimoji="0" lang="ru-RU" sz="40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профильных 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10-х класса: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000" b="1" kern="0" dirty="0">
              <a:solidFill>
                <a:srgbClr val="C00000"/>
              </a:solidFill>
              <a:latin typeface="Arial"/>
              <a:cs typeface="Arial"/>
              <a:sym typeface="Arial"/>
            </a:endParaRPr>
          </a:p>
          <a:p>
            <a:pPr marL="571500" marR="0" lvl="0" indent="-5715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Гуманитарный</a:t>
            </a:r>
          </a:p>
          <a:p>
            <a:pPr marL="571500" marR="0" lvl="0" indent="-5715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Универсальный 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/>
            </a:r>
            <a:b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94"/>
            <a:ext cx="999831" cy="68585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0339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2525</Words>
  <Application>Microsoft Office PowerPoint</Application>
  <PresentationFormat>Произвольный</PresentationFormat>
  <Paragraphs>413</Paragraphs>
  <Slides>32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32</vt:i4>
      </vt:variant>
    </vt:vector>
  </HeadingPairs>
  <TitlesOfParts>
    <vt:vector size="43" baseType="lpstr">
      <vt:lpstr>Office Theme</vt:lpstr>
      <vt:lpstr>Simple Light</vt:lpstr>
      <vt:lpstr>1_Simple Light</vt:lpstr>
      <vt:lpstr>2_Simple Light</vt:lpstr>
      <vt:lpstr>3_Simple Light</vt:lpstr>
      <vt:lpstr>4_Simple Light</vt:lpstr>
      <vt:lpstr>5_Simple Light</vt:lpstr>
      <vt:lpstr>6_Simple Light</vt:lpstr>
      <vt:lpstr>7_Simple Light</vt:lpstr>
      <vt:lpstr>8_Simple Light</vt:lpstr>
      <vt:lpstr>9_Simple Light</vt:lpstr>
      <vt:lpstr>MБОУ «СОШ с.Гендерген»</vt:lpstr>
      <vt:lpstr>Профильное обучение в школе. Это что такое?</vt:lpstr>
      <vt:lpstr>Основные задачи системы профильного обучения в средней школе</vt:lpstr>
      <vt:lpstr>Основные задачи системы профильного обучения в средней школе</vt:lpstr>
      <vt:lpstr>От чего зависит выбор профиля? </vt:lpstr>
      <vt:lpstr>Слайд 6</vt:lpstr>
      <vt:lpstr>ФЕДЕРАЛЬНЫЕ ОБРАЗОВАТЕЛЬНЫЕ ПРОГРАММЫ (ФОПы)</vt:lpstr>
      <vt:lpstr>Изменения во ФГОС СОО</vt:lpstr>
      <vt:lpstr>Слайд 9</vt:lpstr>
      <vt:lpstr>ПрПрофили обучения и сочетание предметов в них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ВНЕУРОЧНАЯ ДЕЯТЕЛЬНОСТЬ</vt:lpstr>
      <vt:lpstr>Рекомендации для формирования плана внеурочной деятельности</vt:lpstr>
      <vt:lpstr>Содержательное наполнение внеурочной деятельности</vt:lpstr>
      <vt:lpstr>Слайд 27</vt:lpstr>
      <vt:lpstr>ВНЕУРОЧНАЯ ДЕЯТЕЛЬНОСТЬ Каждому учащемуся следует предложить 10 кружков и секций в НЕДЕЛЮ!</vt:lpstr>
      <vt:lpstr>Слайд 29</vt:lpstr>
      <vt:lpstr>MБОУ «СОШ с.Гендерген»</vt:lpstr>
      <vt:lpstr>MБОУ «СОШ с.Гендерен»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User-090</dc:creator>
  <cp:lastModifiedBy>1</cp:lastModifiedBy>
  <cp:revision>28</cp:revision>
  <dcterms:created xsi:type="dcterms:W3CDTF">2023-05-27T19:50:28Z</dcterms:created>
  <dcterms:modified xsi:type="dcterms:W3CDTF">2024-05-27T08:37:48Z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2023-01-30T00:00:00Z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2023-05-27T00:00:00Z</vt:filetime>
  </property>
</Properties>
</file>